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emf" ContentType="image/x-emf"/>
  <Default Extension="tmp" ContentType="image/png"/>
  <Default Extension="vml" ContentType="application/vnd.openxmlformats-officedocument.vmlDrawing"/>
  <Default Extension="gif" ContentType="image/gif"/>
  <Default Extension="docx" ContentType="application/vnd.openxmlformats-officedocument.wordprocessingml.document"/>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tags/tag2.xml" ContentType="application/vnd.openxmlformats-officedocument.presentationml.tags+xml"/>
  <Override PartName="/ppt/notesSlides/notesSlide2.xml" ContentType="application/vnd.openxmlformats-officedocument.presentationml.notesSlide+xml"/>
  <Override PartName="/ppt/tags/tag3.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4.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5.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6.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55"/>
  </p:notesMasterIdLst>
  <p:sldIdLst>
    <p:sldId id="256" r:id="rId2"/>
    <p:sldId id="257" r:id="rId3"/>
    <p:sldId id="315" r:id="rId4"/>
    <p:sldId id="327" r:id="rId5"/>
    <p:sldId id="316" r:id="rId6"/>
    <p:sldId id="318" r:id="rId7"/>
    <p:sldId id="319" r:id="rId8"/>
    <p:sldId id="320" r:id="rId9"/>
    <p:sldId id="321" r:id="rId10"/>
    <p:sldId id="371" r:id="rId11"/>
    <p:sldId id="372" r:id="rId12"/>
    <p:sldId id="326" r:id="rId13"/>
    <p:sldId id="330" r:id="rId14"/>
    <p:sldId id="331" r:id="rId15"/>
    <p:sldId id="332" r:id="rId16"/>
    <p:sldId id="333" r:id="rId17"/>
    <p:sldId id="334" r:id="rId18"/>
    <p:sldId id="328" r:id="rId19"/>
    <p:sldId id="314" r:id="rId20"/>
    <p:sldId id="342" r:id="rId21"/>
    <p:sldId id="373" r:id="rId22"/>
    <p:sldId id="345" r:id="rId23"/>
    <p:sldId id="344" r:id="rId24"/>
    <p:sldId id="339" r:id="rId25"/>
    <p:sldId id="311" r:id="rId26"/>
    <p:sldId id="312" r:id="rId27"/>
    <p:sldId id="374" r:id="rId28"/>
    <p:sldId id="365" r:id="rId29"/>
    <p:sldId id="366" r:id="rId30"/>
    <p:sldId id="313" r:id="rId31"/>
    <p:sldId id="354" r:id="rId32"/>
    <p:sldId id="295" r:id="rId33"/>
    <p:sldId id="294" r:id="rId34"/>
    <p:sldId id="364" r:id="rId35"/>
    <p:sldId id="350" r:id="rId36"/>
    <p:sldId id="355" r:id="rId37"/>
    <p:sldId id="359" r:id="rId38"/>
    <p:sldId id="358" r:id="rId39"/>
    <p:sldId id="360" r:id="rId40"/>
    <p:sldId id="351" r:id="rId41"/>
    <p:sldId id="346" r:id="rId42"/>
    <p:sldId id="347" r:id="rId43"/>
    <p:sldId id="348" r:id="rId44"/>
    <p:sldId id="353" r:id="rId45"/>
    <p:sldId id="363" r:id="rId46"/>
    <p:sldId id="349" r:id="rId47"/>
    <p:sldId id="362" r:id="rId48"/>
    <p:sldId id="261" r:id="rId49"/>
    <p:sldId id="306" r:id="rId50"/>
    <p:sldId id="367" r:id="rId51"/>
    <p:sldId id="368" r:id="rId52"/>
    <p:sldId id="369" r:id="rId53"/>
    <p:sldId id="370" r:id="rId5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p:scale>
          <a:sx n="100" d="100"/>
          <a:sy n="100" d="100"/>
        </p:scale>
        <p:origin x="-1240" y="-80"/>
      </p:cViewPr>
      <p:guideLst>
        <p:guide orient="horz" pos="2160"/>
        <p:guide pos="2880"/>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notesMaster" Target="notesMasters/notesMaster1.xml"/><Relationship Id="rId56" Type="http://schemas.openxmlformats.org/officeDocument/2006/relationships/printerSettings" Target="printerSettings/printerSettings1.bin"/><Relationship Id="rId57" Type="http://schemas.openxmlformats.org/officeDocument/2006/relationships/presProps" Target="presProps.xml"/><Relationship Id="rId58" Type="http://schemas.openxmlformats.org/officeDocument/2006/relationships/viewProps" Target="viewProps.xml"/><Relationship Id="rId59" Type="http://schemas.openxmlformats.org/officeDocument/2006/relationships/theme" Target="theme/theme1.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1.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1773DA5-4B0B-354C-8748-523EB25A800A}" type="datetimeFigureOut">
              <a:rPr lang="en-US" smtClean="0"/>
              <a:t>4/19/16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1C4DDE0-E4ED-6A42-AF7E-86262FB4AB85}" type="slidenum">
              <a:rPr lang="en-US" smtClean="0"/>
              <a:t>‹#›</a:t>
            </a:fld>
            <a:endParaRPr lang="en-US"/>
          </a:p>
        </p:txBody>
      </p:sp>
    </p:spTree>
    <p:extLst>
      <p:ext uri="{BB962C8B-B14F-4D97-AF65-F5344CB8AC3E}">
        <p14:creationId xmlns:p14="http://schemas.microsoft.com/office/powerpoint/2010/main" val="637748967"/>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on ovarian cancer that encompasses all of these.  Ovarian cancer is a major cause of mortality, and improvements in prognosis have lagged other cancers. One reason for this is that a majority of patients present with late-stage, high-grade, serous histology – this is a high-risk group with &lt;50% 5-year survival, with little available from a clinical perspective to further refine prognosis. </a:t>
            </a:r>
            <a:endParaRPr lang="en-US" dirty="0"/>
          </a:p>
        </p:txBody>
      </p:sp>
      <p:sp>
        <p:nvSpPr>
          <p:cNvPr id="4" name="Slide Number Placeholder 3"/>
          <p:cNvSpPr>
            <a:spLocks noGrp="1"/>
          </p:cNvSpPr>
          <p:nvPr>
            <p:ph type="sldNum" sz="quarter" idx="10"/>
          </p:nvPr>
        </p:nvSpPr>
        <p:spPr/>
        <p:txBody>
          <a:bodyPr/>
          <a:lstStyle/>
          <a:p>
            <a:fld id="{8C865A49-EB5E-4903-ACE8-213423977F78}" type="slidenum">
              <a:rPr lang="en-US" smtClean="0"/>
              <a:pPr/>
              <a:t>3</a:t>
            </a:fld>
            <a:endParaRPr lang="en-US"/>
          </a:p>
        </p:txBody>
      </p:sp>
    </p:spTree>
    <p:extLst>
      <p:ext uri="{BB962C8B-B14F-4D97-AF65-F5344CB8AC3E}">
        <p14:creationId xmlns:p14="http://schemas.microsoft.com/office/powerpoint/2010/main" val="41837228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1C4DDE0-E4ED-6A42-AF7E-86262FB4AB85}" type="slidenum">
              <a:rPr lang="en-US" smtClean="0"/>
              <a:t>16</a:t>
            </a:fld>
            <a:endParaRPr lang="en-US"/>
          </a:p>
        </p:txBody>
      </p:sp>
    </p:spTree>
    <p:extLst>
      <p:ext uri="{BB962C8B-B14F-4D97-AF65-F5344CB8AC3E}">
        <p14:creationId xmlns:p14="http://schemas.microsoft.com/office/powerpoint/2010/main" val="36215138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1C4DDE0-E4ED-6A42-AF7E-86262FB4AB85}" type="slidenum">
              <a:rPr lang="en-US" smtClean="0"/>
              <a:t>17</a:t>
            </a:fld>
            <a:endParaRPr lang="en-US"/>
          </a:p>
        </p:txBody>
      </p:sp>
    </p:spTree>
    <p:extLst>
      <p:ext uri="{BB962C8B-B14F-4D97-AF65-F5344CB8AC3E}">
        <p14:creationId xmlns:p14="http://schemas.microsoft.com/office/powerpoint/2010/main" val="36215138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88" name="Shape 8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88" name="Shape 8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1C4DDE0-E4ED-6A42-AF7E-86262FB4AB85}" type="slidenum">
              <a:rPr lang="en-US" smtClean="0"/>
              <a:t>28</a:t>
            </a:fld>
            <a:endParaRPr lang="en-US"/>
          </a:p>
        </p:txBody>
      </p:sp>
    </p:spTree>
    <p:extLst>
      <p:ext uri="{BB962C8B-B14F-4D97-AF65-F5344CB8AC3E}">
        <p14:creationId xmlns:p14="http://schemas.microsoft.com/office/powerpoint/2010/main" val="33990290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1C4DDE0-E4ED-6A42-AF7E-86262FB4AB85}" type="slidenum">
              <a:rPr lang="en-US" smtClean="0"/>
              <a:t>29</a:t>
            </a:fld>
            <a:endParaRPr lang="en-US"/>
          </a:p>
        </p:txBody>
      </p:sp>
    </p:spTree>
    <p:extLst>
      <p:ext uri="{BB962C8B-B14F-4D97-AF65-F5344CB8AC3E}">
        <p14:creationId xmlns:p14="http://schemas.microsoft.com/office/powerpoint/2010/main" val="33990290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created a curated database of ovarian cancer microarray studies, which formed the basis for this meta-analysis and also spurred several statistical methodology projects.  We identified 23 potentially relevant studies with clinically-annotated microarray data.  &lt;click&gt; The clinical data had to be manually curated to enable across-study analyses.  For this we created a template that could be edited by ovarian cancer experts, that was directly used for formal syntax validation.  Important datasets were curated independently by two people, and the results checked against each other for accuracy.  &lt;click&gt; All of this is performed by an automated pipeline, and the next step is fetching and processing of the microarray data from a variety of public databases, &lt;click&gt; then mapping platform-specific identifiers to standard gene symbols.  Finally this is wrapped up as the curatedOvarianData package for R/</a:t>
            </a:r>
            <a:r>
              <a:rPr lang="en-US" baseline="0" dirty="0" err="1" smtClean="0"/>
              <a:t>Bioconductor</a:t>
            </a:r>
            <a:r>
              <a:rPr lang="en-US" baseline="0" dirty="0" smtClean="0"/>
              <a:t>, and I believe represents both the most highly-curated database for any cancer, and the first to be packaged in such a statistician-friendly manner.  This database made it *easy* to perform meta-analyses and as a result not only enabled the initial goals of this project but a great deal of methodological development.</a:t>
            </a:r>
            <a:endParaRPr lang="en-US" dirty="0"/>
          </a:p>
        </p:txBody>
      </p:sp>
      <p:sp>
        <p:nvSpPr>
          <p:cNvPr id="4" name="Slide Number Placeholder 3"/>
          <p:cNvSpPr>
            <a:spLocks noGrp="1"/>
          </p:cNvSpPr>
          <p:nvPr>
            <p:ph type="sldNum" sz="quarter" idx="10"/>
          </p:nvPr>
        </p:nvSpPr>
        <p:spPr/>
        <p:txBody>
          <a:bodyPr/>
          <a:lstStyle/>
          <a:p>
            <a:fld id="{8C865A49-EB5E-4903-ACE8-213423977F78}" type="slidenum">
              <a:rPr lang="en-US" smtClean="0"/>
              <a:pPr/>
              <a:t>30</a:t>
            </a:fld>
            <a:endParaRPr lang="en-US"/>
          </a:p>
        </p:txBody>
      </p:sp>
    </p:spTree>
    <p:extLst>
      <p:ext uri="{BB962C8B-B14F-4D97-AF65-F5344CB8AC3E}">
        <p14:creationId xmlns:p14="http://schemas.microsoft.com/office/powerpoint/2010/main" val="33095810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899404" fontAlgn="base">
              <a:spcBef>
                <a:spcPct val="30000"/>
              </a:spcBef>
              <a:spcAft>
                <a:spcPct val="0"/>
              </a:spcAft>
              <a:defRPr/>
            </a:pPr>
            <a:endParaRPr lang="en-US" dirty="0"/>
          </a:p>
        </p:txBody>
      </p:sp>
      <p:sp>
        <p:nvSpPr>
          <p:cNvPr id="4" name="Slide Number Placeholder 3"/>
          <p:cNvSpPr>
            <a:spLocks noGrp="1"/>
          </p:cNvSpPr>
          <p:nvPr>
            <p:ph type="sldNum" sz="quarter" idx="10"/>
          </p:nvPr>
        </p:nvSpPr>
        <p:spPr/>
        <p:txBody>
          <a:bodyPr/>
          <a:lstStyle/>
          <a:p>
            <a:fld id="{8C865A49-EB5E-4903-ACE8-213423977F78}" type="slidenum">
              <a:rPr lang="en-US" smtClean="0"/>
              <a:pPr/>
              <a:t>37</a:t>
            </a:fld>
            <a:endParaRPr lang="en-US"/>
          </a:p>
        </p:txBody>
      </p:sp>
    </p:spTree>
    <p:extLst>
      <p:ext uri="{BB962C8B-B14F-4D97-AF65-F5344CB8AC3E}">
        <p14:creationId xmlns:p14="http://schemas.microsoft.com/office/powerpoint/2010/main" val="33516925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These ROC plots show the ability to match up microarray and RNA-</a:t>
            </a:r>
            <a:r>
              <a:rPr lang="en-US" dirty="0" err="1" smtClean="0"/>
              <a:t>seq</a:t>
            </a:r>
            <a:r>
              <a:rPr lang="en-US" dirty="0" smtClean="0"/>
              <a:t> profiles of OVC</a:t>
            </a:r>
            <a:r>
              <a:rPr lang="en-US" baseline="0" dirty="0" smtClean="0"/>
              <a:t> patients from TCGA.  The first panel to the second shows that batch correction is an important step.  The second to the third panel shows that most of the apparent errors made by </a:t>
            </a:r>
            <a:r>
              <a:rPr lang="en-US" baseline="0" dirty="0" err="1" smtClean="0"/>
              <a:t>doppelgangr</a:t>
            </a:r>
            <a:r>
              <a:rPr lang="en-US" baseline="0" dirty="0" smtClean="0"/>
              <a:t> were in fact errors in the labeling of TCGA samples.  These were cases where </a:t>
            </a:r>
            <a:r>
              <a:rPr lang="en-US" baseline="0" dirty="0" err="1" smtClean="0"/>
              <a:t>Affymetrix</a:t>
            </a:r>
            <a:r>
              <a:rPr lang="en-US" baseline="0" dirty="0" smtClean="0"/>
              <a:t> microarrays were hybridized from the same patient twice, but recorded as being from two different patients.  We figured this out first by noticing doppelgangers within the </a:t>
            </a:r>
            <a:r>
              <a:rPr lang="en-US" baseline="0" dirty="0" err="1" smtClean="0"/>
              <a:t>Affymetrix</a:t>
            </a:r>
            <a:r>
              <a:rPr lang="en-US" baseline="0" dirty="0" smtClean="0"/>
              <a:t> dataset, then confirmed it by comparing </a:t>
            </a:r>
            <a:r>
              <a:rPr lang="en-US" baseline="0" dirty="0" err="1" smtClean="0"/>
              <a:t>Affymetrix</a:t>
            </a:r>
            <a:r>
              <a:rPr lang="en-US" baseline="0" dirty="0" smtClean="0"/>
              <a:t> expression profiles to the Agilent microarray dataset and to copy number.  </a:t>
            </a:r>
            <a:endParaRPr lang="en-US" dirty="0"/>
          </a:p>
        </p:txBody>
      </p:sp>
      <p:sp>
        <p:nvSpPr>
          <p:cNvPr id="4" name="Slide Number Placeholder 3"/>
          <p:cNvSpPr>
            <a:spLocks noGrp="1"/>
          </p:cNvSpPr>
          <p:nvPr>
            <p:ph type="sldNum" sz="quarter" idx="10"/>
          </p:nvPr>
        </p:nvSpPr>
        <p:spPr/>
        <p:txBody>
          <a:bodyPr/>
          <a:lstStyle/>
          <a:p>
            <a:fld id="{04B37EA1-C59D-114D-910A-7CA2CB74ACC8}" type="slidenum">
              <a:rPr lang="en-US" smtClean="0"/>
              <a:t>38</a:t>
            </a:fld>
            <a:endParaRPr lang="en-US"/>
          </a:p>
        </p:txBody>
      </p:sp>
    </p:spTree>
    <p:extLst>
      <p:ext uri="{BB962C8B-B14F-4D97-AF65-F5344CB8AC3E}">
        <p14:creationId xmlns:p14="http://schemas.microsoft.com/office/powerpoint/2010/main" val="28927744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Now I’m going to talk a bit more about ongoing analyses of these data, and by now you are probably familiar with the kinds of serious problems that batch effects can create for analysts of high-dimensional data.</a:t>
            </a:r>
            <a:endParaRPr lang="en-US" dirty="0"/>
          </a:p>
        </p:txBody>
      </p:sp>
      <p:sp>
        <p:nvSpPr>
          <p:cNvPr id="4" name="Slide Number Placeholder 3"/>
          <p:cNvSpPr>
            <a:spLocks noGrp="1"/>
          </p:cNvSpPr>
          <p:nvPr>
            <p:ph type="sldNum" sz="quarter" idx="10"/>
          </p:nvPr>
        </p:nvSpPr>
        <p:spPr/>
        <p:txBody>
          <a:bodyPr/>
          <a:lstStyle/>
          <a:p>
            <a:fld id="{8C865A49-EB5E-4903-ACE8-213423977F78}" type="slidenum">
              <a:rPr lang="en-US" smtClean="0"/>
              <a:pPr/>
              <a:t>41</a:t>
            </a:fld>
            <a:endParaRPr lang="en-US"/>
          </a:p>
        </p:txBody>
      </p:sp>
    </p:spTree>
    <p:extLst>
      <p:ext uri="{BB962C8B-B14F-4D97-AF65-F5344CB8AC3E}">
        <p14:creationId xmlns:p14="http://schemas.microsoft.com/office/powerpoint/2010/main" val="33085524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865A49-EB5E-4903-ACE8-213423977F78}" type="slidenum">
              <a:rPr lang="en-US" smtClean="0"/>
              <a:pPr/>
              <a:t>5</a:t>
            </a:fld>
            <a:endParaRPr lang="en-US"/>
          </a:p>
        </p:txBody>
      </p:sp>
    </p:spTree>
    <p:extLst>
      <p:ext uri="{BB962C8B-B14F-4D97-AF65-F5344CB8AC3E}">
        <p14:creationId xmlns:p14="http://schemas.microsoft.com/office/powerpoint/2010/main" val="418372280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with the useful tools that have been</a:t>
            </a:r>
            <a:r>
              <a:rPr lang="en-US" baseline="0" dirty="0" smtClean="0"/>
              <a:t> created to mitigate its effects,</a:t>
            </a:r>
            <a:endParaRPr lang="en-US" dirty="0"/>
          </a:p>
        </p:txBody>
      </p:sp>
      <p:sp>
        <p:nvSpPr>
          <p:cNvPr id="4" name="Slide Number Placeholder 3"/>
          <p:cNvSpPr>
            <a:spLocks noGrp="1"/>
          </p:cNvSpPr>
          <p:nvPr>
            <p:ph type="sldNum" sz="quarter" idx="10"/>
          </p:nvPr>
        </p:nvSpPr>
        <p:spPr/>
        <p:txBody>
          <a:bodyPr/>
          <a:lstStyle/>
          <a:p>
            <a:fld id="{8C865A49-EB5E-4903-ACE8-213423977F78}" type="slidenum">
              <a:rPr lang="en-US" smtClean="0"/>
              <a:pPr/>
              <a:t>42</a:t>
            </a:fld>
            <a:endParaRPr lang="en-US"/>
          </a:p>
        </p:txBody>
      </p:sp>
    </p:spTree>
    <p:extLst>
      <p:ext uri="{BB962C8B-B14F-4D97-AF65-F5344CB8AC3E}">
        <p14:creationId xmlns:p14="http://schemas.microsoft.com/office/powerpoint/2010/main" val="114258882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However</a:t>
            </a:r>
            <a:r>
              <a:rPr lang="en-US" baseline="0" dirty="0" smtClean="0"/>
              <a:t> i</a:t>
            </a:r>
            <a:r>
              <a:rPr lang="en-US" dirty="0" smtClean="0"/>
              <a:t>n my experience, no matter how much quality</a:t>
            </a:r>
            <a:r>
              <a:rPr lang="en-US" baseline="0" dirty="0" smtClean="0"/>
              <a:t> control and batch correction you do in expression data from archival tissues, you cannot eliminate the batch effects.  If your objective is unsupervised clustering to discover disease subtypes, you are especially vulnerable to batch effects – looking at a single dataset, it may appear to cluster nicely, but you cannot be sure of what is a batch effect and what is a true subtype.</a:t>
            </a:r>
            <a:endParaRPr lang="en-US" dirty="0"/>
          </a:p>
        </p:txBody>
      </p:sp>
      <p:sp>
        <p:nvSpPr>
          <p:cNvPr id="4" name="Slide Number Placeholder 3"/>
          <p:cNvSpPr>
            <a:spLocks noGrp="1"/>
          </p:cNvSpPr>
          <p:nvPr>
            <p:ph type="sldNum" sz="quarter" idx="10"/>
          </p:nvPr>
        </p:nvSpPr>
        <p:spPr/>
        <p:txBody>
          <a:bodyPr/>
          <a:lstStyle/>
          <a:p>
            <a:fld id="{8C865A49-EB5E-4903-ACE8-213423977F78}" type="slidenum">
              <a:rPr lang="en-US" smtClean="0"/>
              <a:pPr/>
              <a:t>43</a:t>
            </a:fld>
            <a:endParaRPr lang="en-US"/>
          </a:p>
        </p:txBody>
      </p:sp>
    </p:spTree>
    <p:extLst>
      <p:ext uri="{BB962C8B-B14F-4D97-AF65-F5344CB8AC3E}">
        <p14:creationId xmlns:p14="http://schemas.microsoft.com/office/powerpoint/2010/main" val="23727599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this reason, in my effort</a:t>
            </a:r>
            <a:r>
              <a:rPr lang="en-US" baseline="0" dirty="0" smtClean="0"/>
              <a:t>s to identify subtypes of colorectal cancer in an unsupervised manner, I’ve looked for ways to use published datasets to support the effort.  I am currently using 7 large published expression datasets from fresh-frozen tissues, plus our FFPE dataset.  It’s worth noting that these originate from different technologies, and for my purposes and the method I’m proposing to use these, I actually consider that an asset rather than a problem.  &lt;click&gt;  The idea is to perform a PCA in each dataset &lt;click&gt; then to look for loadings vectors that are correlated across independent studies, and in this way build a network of correlated components.</a:t>
            </a:r>
            <a:endParaRPr lang="en-US" dirty="0"/>
          </a:p>
        </p:txBody>
      </p:sp>
      <p:sp>
        <p:nvSpPr>
          <p:cNvPr id="4" name="Slide Number Placeholder 3"/>
          <p:cNvSpPr>
            <a:spLocks noGrp="1"/>
          </p:cNvSpPr>
          <p:nvPr>
            <p:ph type="sldNum" sz="quarter" idx="10"/>
          </p:nvPr>
        </p:nvSpPr>
        <p:spPr/>
        <p:txBody>
          <a:bodyPr/>
          <a:lstStyle/>
          <a:p>
            <a:fld id="{8C865A49-EB5E-4903-ACE8-213423977F78}" type="slidenum">
              <a:rPr lang="en-US" smtClean="0"/>
              <a:pPr/>
              <a:t>46</a:t>
            </a:fld>
            <a:endParaRPr lang="en-US"/>
          </a:p>
        </p:txBody>
      </p:sp>
    </p:spTree>
    <p:extLst>
      <p:ext uri="{BB962C8B-B14F-4D97-AF65-F5344CB8AC3E}">
        <p14:creationId xmlns:p14="http://schemas.microsoft.com/office/powerpoint/2010/main" val="10873677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meta-analysis itself</a:t>
            </a:r>
            <a:r>
              <a:rPr lang="en-US" baseline="0" dirty="0" smtClean="0"/>
              <a:t> borrows ideas from the traditional meta-analysis that synthesizes results of independent clinical trials or health studies, but differs in some important ways.  It similarly begins with a systematic literature review based on defined search terms and time period plus review papers. Inclusion and exclusion criteria are defined precisely to limit the search to plausible and relevant prognostic signatures, claiming to be prognostic for late-stage serous disease, providing risk predictions on a continuous scale and based on enough samples to be plausible. This final point is an important one, we had to be able to reproduce the model sufficiently to be able to apply it to new datasets, and this is very different from a traditional meta-analysis which would be considering for example a single treatment, rather than an algorithm.  This search resulted in 14 prognostic signatures, representing the major efforts to refine prognosis and understand the biological basis of prognosis for ovarian cancer over the past 5 years.  We documented exactly how each model was reproduced, and provided evidence of the faithfulness of our re-implementation by reproducing published results, in a 100-page document showing methods and results for all 14 signatures.  We also had to create a framework in which to implement these models consistently, and use them to make predictions with new data, which resulted in the </a:t>
            </a:r>
            <a:r>
              <a:rPr lang="en-US" baseline="0" dirty="0" err="1" smtClean="0"/>
              <a:t>survHD</a:t>
            </a:r>
            <a:r>
              <a:rPr lang="en-US" baseline="0" dirty="0" smtClean="0"/>
              <a:t> package.</a:t>
            </a:r>
          </a:p>
          <a:p>
            <a:endParaRPr lang="en-US" baseline="0" dirty="0" smtClean="0"/>
          </a:p>
          <a:p>
            <a:r>
              <a:rPr lang="en-US" baseline="0" dirty="0" smtClean="0"/>
              <a:t>I already described the database, which allowed creation of simple filter rules to narrow the database to the late-stage, high-grade samples we are interested in, with overall survival known and in sufficient sample size, providing nearly 1,500 samples from 10 studies.  It’s worth pointing out that this is almost three times the number of samples available from the largest ovarian cancer study to date, the multi-million dollar Cancer Genome Atlas consortium project.</a:t>
            </a:r>
            <a:endParaRPr lang="en-US" dirty="0"/>
          </a:p>
        </p:txBody>
      </p:sp>
      <p:sp>
        <p:nvSpPr>
          <p:cNvPr id="4" name="Slide Number Placeholder 3"/>
          <p:cNvSpPr>
            <a:spLocks noGrp="1"/>
          </p:cNvSpPr>
          <p:nvPr>
            <p:ph type="sldNum" sz="quarter" idx="10"/>
          </p:nvPr>
        </p:nvSpPr>
        <p:spPr/>
        <p:txBody>
          <a:bodyPr/>
          <a:lstStyle/>
          <a:p>
            <a:fld id="{8C865A49-EB5E-4903-ACE8-213423977F78}" type="slidenum">
              <a:rPr lang="en-US" smtClean="0"/>
              <a:pPr/>
              <a:t>6</a:t>
            </a:fld>
            <a:endParaRPr lang="en-US"/>
          </a:p>
        </p:txBody>
      </p:sp>
    </p:spTree>
    <p:extLst>
      <p:ext uri="{BB962C8B-B14F-4D97-AF65-F5344CB8AC3E}">
        <p14:creationId xmlns:p14="http://schemas.microsoft.com/office/powerpoint/2010/main" val="22600192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899404" fontAlgn="base">
              <a:spcBef>
                <a:spcPct val="30000"/>
              </a:spcBef>
              <a:spcAft>
                <a:spcPct val="0"/>
              </a:spcAft>
              <a:defRPr/>
            </a:pPr>
            <a:endParaRPr lang="en-US" dirty="0">
              <a:latin typeface="Arial" charset="0"/>
              <a:ea typeface="ＭＳ Ｐゴシック" pitchFamily="1" charset="-128"/>
            </a:endParaRPr>
          </a:p>
        </p:txBody>
      </p:sp>
      <p:sp>
        <p:nvSpPr>
          <p:cNvPr id="4" name="Slide Number Placeholder 3"/>
          <p:cNvSpPr>
            <a:spLocks noGrp="1"/>
          </p:cNvSpPr>
          <p:nvPr>
            <p:ph type="sldNum" sz="quarter" idx="10"/>
          </p:nvPr>
        </p:nvSpPr>
        <p:spPr/>
        <p:txBody>
          <a:bodyPr/>
          <a:lstStyle/>
          <a:p>
            <a:fld id="{8C865A49-EB5E-4903-ACE8-213423977F78}" type="slidenum">
              <a:rPr lang="en-US" smtClean="0"/>
              <a:pPr/>
              <a:t>7</a:t>
            </a:fld>
            <a:endParaRPr lang="en-US"/>
          </a:p>
        </p:txBody>
      </p:sp>
    </p:spTree>
    <p:extLst>
      <p:ext uri="{BB962C8B-B14F-4D97-AF65-F5344CB8AC3E}">
        <p14:creationId xmlns:p14="http://schemas.microsoft.com/office/powerpoint/2010/main" val="8984525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865A49-EB5E-4903-ACE8-213423977F78}" type="slidenum">
              <a:rPr lang="en-US" smtClean="0"/>
              <a:pPr/>
              <a:t>8</a:t>
            </a:fld>
            <a:endParaRPr lang="en-US"/>
          </a:p>
        </p:txBody>
      </p:sp>
    </p:spTree>
    <p:extLst>
      <p:ext uri="{BB962C8B-B14F-4D97-AF65-F5344CB8AC3E}">
        <p14:creationId xmlns:p14="http://schemas.microsoft.com/office/powerpoint/2010/main" val="25615794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865A49-EB5E-4903-ACE8-213423977F78}" type="slidenum">
              <a:rPr lang="en-US" smtClean="0"/>
              <a:pPr/>
              <a:t>9</a:t>
            </a:fld>
            <a:endParaRPr lang="en-US"/>
          </a:p>
        </p:txBody>
      </p:sp>
    </p:spTree>
    <p:extLst>
      <p:ext uri="{BB962C8B-B14F-4D97-AF65-F5344CB8AC3E}">
        <p14:creationId xmlns:p14="http://schemas.microsoft.com/office/powerpoint/2010/main" val="7335853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We were interested not just in assessing fully-specified prediction algorithms, but the genes used by those algorithms.  Sometimes all we care about are the predictions, but often, a lot of effort goes into thinking hard about those genes and coming up with a biological explanation of why they work so well in this prediction algorithm.  But the fact is, there are situations where you can make OK predictions from random gene sets, so the objective here was to use all the datasets for independent validation and assess these gene signatures.  So the procedure was:</a:t>
            </a:r>
          </a:p>
          <a:p>
            <a:endParaRPr lang="en-US" baseline="0" dirty="0" smtClean="0"/>
          </a:p>
          <a:p>
            <a:r>
              <a:rPr lang="en-US" baseline="0" dirty="0" smtClean="0"/>
              <a:t>Summarize prognostic quality of a gene list by its average C-statistic for off-diagonal elements in this matrix of validation statistics</a:t>
            </a:r>
            <a:endParaRPr lang="en-US" dirty="0" smtClean="0"/>
          </a:p>
        </p:txBody>
      </p:sp>
      <p:sp>
        <p:nvSpPr>
          <p:cNvPr id="4" name="Slide Number Placeholder 3"/>
          <p:cNvSpPr>
            <a:spLocks noGrp="1"/>
          </p:cNvSpPr>
          <p:nvPr>
            <p:ph type="sldNum" sz="quarter" idx="10"/>
          </p:nvPr>
        </p:nvSpPr>
        <p:spPr/>
        <p:txBody>
          <a:bodyPr/>
          <a:lstStyle/>
          <a:p>
            <a:fld id="{8C865A49-EB5E-4903-ACE8-213423977F78}" type="slidenum">
              <a:rPr lang="en-US" smtClean="0"/>
              <a:pPr/>
              <a:t>13</a:t>
            </a:fld>
            <a:endParaRPr lang="en-US"/>
          </a:p>
        </p:txBody>
      </p:sp>
    </p:spTree>
    <p:extLst>
      <p:ext uri="{BB962C8B-B14F-4D97-AF65-F5344CB8AC3E}">
        <p14:creationId xmlns:p14="http://schemas.microsoft.com/office/powerpoint/2010/main" val="31577119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899404" fontAlgn="base">
              <a:spcBef>
                <a:spcPct val="30000"/>
              </a:spcBef>
              <a:spcAft>
                <a:spcPct val="0"/>
              </a:spcAft>
              <a:defRPr/>
            </a:pPr>
            <a:r>
              <a:rPr lang="en-US" dirty="0" smtClean="0"/>
              <a:t>What I</a:t>
            </a:r>
            <a:r>
              <a:rPr lang="en-US" baseline="0" dirty="0" smtClean="0"/>
              <a:t> show here is the mean C-statistic across all combinations of training and independent validation sets, as a function of the number of genes in the signature.</a:t>
            </a:r>
          </a:p>
        </p:txBody>
      </p:sp>
      <p:sp>
        <p:nvSpPr>
          <p:cNvPr id="4" name="Slide Number Placeholder 3"/>
          <p:cNvSpPr>
            <a:spLocks noGrp="1"/>
          </p:cNvSpPr>
          <p:nvPr>
            <p:ph type="sldNum" sz="quarter" idx="10"/>
          </p:nvPr>
        </p:nvSpPr>
        <p:spPr/>
        <p:txBody>
          <a:bodyPr/>
          <a:lstStyle/>
          <a:p>
            <a:fld id="{8C865A49-EB5E-4903-ACE8-213423977F78}" type="slidenum">
              <a:rPr lang="en-US" smtClean="0"/>
              <a:pPr/>
              <a:t>14</a:t>
            </a:fld>
            <a:endParaRPr lang="en-US"/>
          </a:p>
        </p:txBody>
      </p:sp>
    </p:spTree>
    <p:extLst>
      <p:ext uri="{BB962C8B-B14F-4D97-AF65-F5344CB8AC3E}">
        <p14:creationId xmlns:p14="http://schemas.microsoft.com/office/powerpoint/2010/main" val="41440907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1C4DDE0-E4ED-6A42-AF7E-86262FB4AB85}" type="slidenum">
              <a:rPr lang="en-US" smtClean="0"/>
              <a:t>15</a:t>
            </a:fld>
            <a:endParaRPr lang="en-US"/>
          </a:p>
        </p:txBody>
      </p:sp>
    </p:spTree>
    <p:extLst>
      <p:ext uri="{BB962C8B-B14F-4D97-AF65-F5344CB8AC3E}">
        <p14:creationId xmlns:p14="http://schemas.microsoft.com/office/powerpoint/2010/main" val="36215138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0F4A51D-5D7B-4E48-AAA8-8FB2DC418216}" type="datetimeFigureOut">
              <a:rPr lang="en-US" smtClean="0"/>
              <a:t>4/19/16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4DD350A-C88F-4C54-9B94-574F9289A5B9}" type="slidenum">
              <a:rPr lang="en-US" smtClean="0"/>
              <a:t>‹#›</a:t>
            </a:fld>
            <a:endParaRPr lang="en-US"/>
          </a:p>
        </p:txBody>
      </p:sp>
    </p:spTree>
    <p:extLst>
      <p:ext uri="{BB962C8B-B14F-4D97-AF65-F5344CB8AC3E}">
        <p14:creationId xmlns:p14="http://schemas.microsoft.com/office/powerpoint/2010/main" val="9965207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0F4A51D-5D7B-4E48-AAA8-8FB2DC418216}" type="datetimeFigureOut">
              <a:rPr lang="en-US" smtClean="0"/>
              <a:t>4/19/16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4DD350A-C88F-4C54-9B94-574F9289A5B9}" type="slidenum">
              <a:rPr lang="en-US" smtClean="0"/>
              <a:t>‹#›</a:t>
            </a:fld>
            <a:endParaRPr lang="en-US"/>
          </a:p>
        </p:txBody>
      </p:sp>
    </p:spTree>
    <p:extLst>
      <p:ext uri="{BB962C8B-B14F-4D97-AF65-F5344CB8AC3E}">
        <p14:creationId xmlns:p14="http://schemas.microsoft.com/office/powerpoint/2010/main" val="5128825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0F4A51D-5D7B-4E48-AAA8-8FB2DC418216}" type="datetimeFigureOut">
              <a:rPr lang="en-US" smtClean="0"/>
              <a:t>4/19/16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4DD350A-C88F-4C54-9B94-574F9289A5B9}" type="slidenum">
              <a:rPr lang="en-US" smtClean="0"/>
              <a:t>‹#›</a:t>
            </a:fld>
            <a:endParaRPr lang="en-US"/>
          </a:p>
        </p:txBody>
      </p:sp>
    </p:spTree>
    <p:extLst>
      <p:ext uri="{BB962C8B-B14F-4D97-AF65-F5344CB8AC3E}">
        <p14:creationId xmlns:p14="http://schemas.microsoft.com/office/powerpoint/2010/main" val="35661965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 1 column">
    <p:spTree>
      <p:nvGrpSpPr>
        <p:cNvPr id="1" name="Shape 30"/>
        <p:cNvGrpSpPr/>
        <p:nvPr/>
      </p:nvGrpSpPr>
      <p:grpSpPr>
        <a:xfrm>
          <a:off x="0" y="0"/>
          <a:ext cx="0" cy="0"/>
          <a:chOff x="0" y="0"/>
          <a:chExt cx="0" cy="0"/>
        </a:xfrm>
      </p:grpSpPr>
      <p:sp>
        <p:nvSpPr>
          <p:cNvPr id="31" name="Shape 31"/>
          <p:cNvSpPr txBox="1">
            <a:spLocks noGrp="1"/>
          </p:cNvSpPr>
          <p:nvPr>
            <p:ph type="title"/>
          </p:nvPr>
        </p:nvSpPr>
        <p:spPr>
          <a:xfrm>
            <a:off x="893700" y="274650"/>
            <a:ext cx="6462600" cy="1143000"/>
          </a:xfrm>
          <a:prstGeom prst="rect">
            <a:avLst/>
          </a:prstGeom>
        </p:spPr>
        <p:txBody>
          <a:bodyPr lIns="91425" tIns="91425" rIns="91425" bIns="91425" anchor="b" anchorCtr="0"/>
          <a:lstStyle>
            <a:lvl1pPr>
              <a:spcBef>
                <a:spcPts val="0"/>
              </a:spcBef>
              <a:buClr>
                <a:srgbClr val="7285B0"/>
              </a:buClr>
              <a:defRPr>
                <a:solidFill>
                  <a:srgbClr val="617196"/>
                </a:solidFill>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dirty="0"/>
          </a:p>
        </p:txBody>
      </p:sp>
      <p:sp>
        <p:nvSpPr>
          <p:cNvPr id="32" name="Shape 32"/>
          <p:cNvSpPr txBox="1">
            <a:spLocks noGrp="1"/>
          </p:cNvSpPr>
          <p:nvPr>
            <p:ph type="body" idx="1"/>
          </p:nvPr>
        </p:nvSpPr>
        <p:spPr>
          <a:xfrm>
            <a:off x="893700" y="1831450"/>
            <a:ext cx="6462600" cy="4736399"/>
          </a:xfrm>
          <a:prstGeom prst="rect">
            <a:avLst/>
          </a:prstGeom>
        </p:spPr>
        <p:txBody>
          <a:bodyPr lIns="91425" tIns="91425" rIns="91425" bIns="91425" anchor="t" anchorCtr="0"/>
          <a:lstStyle>
            <a:lvl1pPr>
              <a:spcBef>
                <a:spcPts val="0"/>
              </a:spcBef>
              <a:defRPr>
                <a:solidFill>
                  <a:schemeClr val="tx1"/>
                </a:solidFill>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dirty="0"/>
          </a:p>
        </p:txBody>
      </p:sp>
      <p:sp>
        <p:nvSpPr>
          <p:cNvPr id="33" name="Shape 33"/>
          <p:cNvSpPr/>
          <p:nvPr/>
        </p:nvSpPr>
        <p:spPr>
          <a:xfrm>
            <a:off x="7356366" y="6755100"/>
            <a:ext cx="893699" cy="102899"/>
          </a:xfrm>
          <a:prstGeom prst="rect">
            <a:avLst/>
          </a:prstGeom>
          <a:solidFill>
            <a:srgbClr val="EFBE2D"/>
          </a:solidFill>
          <a:ln>
            <a:noFill/>
          </a:ln>
        </p:spPr>
        <p:txBody>
          <a:bodyPr lIns="91425" tIns="91425" rIns="91425" bIns="91425" anchor="ctr" anchorCtr="0">
            <a:noAutofit/>
          </a:bodyPr>
          <a:lstStyle/>
          <a:p>
            <a:pPr>
              <a:spcBef>
                <a:spcPts val="0"/>
              </a:spcBef>
              <a:buNone/>
            </a:pPr>
            <a:endParaRPr/>
          </a:p>
        </p:txBody>
      </p:sp>
      <p:sp>
        <p:nvSpPr>
          <p:cNvPr id="34" name="Shape 34"/>
          <p:cNvSpPr/>
          <p:nvPr/>
        </p:nvSpPr>
        <p:spPr>
          <a:xfrm>
            <a:off x="8250311" y="6755100"/>
            <a:ext cx="893699" cy="102899"/>
          </a:xfrm>
          <a:prstGeom prst="rect">
            <a:avLst/>
          </a:prstGeom>
          <a:solidFill>
            <a:srgbClr val="F20253"/>
          </a:solidFill>
          <a:ln>
            <a:noFill/>
          </a:ln>
        </p:spPr>
        <p:txBody>
          <a:bodyPr lIns="91425" tIns="91425" rIns="91425" bIns="91425" anchor="ctr" anchorCtr="0">
            <a:noAutofit/>
          </a:bodyPr>
          <a:lstStyle/>
          <a:p>
            <a:pPr>
              <a:spcBef>
                <a:spcPts val="0"/>
              </a:spcBef>
              <a:buNone/>
            </a:pPr>
            <a:endParaRPr/>
          </a:p>
        </p:txBody>
      </p:sp>
      <p:sp>
        <p:nvSpPr>
          <p:cNvPr id="35" name="Shape 35"/>
          <p:cNvSpPr/>
          <p:nvPr/>
        </p:nvSpPr>
        <p:spPr>
          <a:xfrm>
            <a:off x="0" y="6755100"/>
            <a:ext cx="893699" cy="102899"/>
          </a:xfrm>
          <a:prstGeom prst="rect">
            <a:avLst/>
          </a:prstGeom>
          <a:solidFill>
            <a:schemeClr val="lt2"/>
          </a:solidFill>
          <a:ln>
            <a:noFill/>
          </a:ln>
        </p:spPr>
        <p:txBody>
          <a:bodyPr lIns="91425" tIns="91425" rIns="91425" bIns="91425" anchor="ctr" anchorCtr="0">
            <a:noAutofit/>
          </a:bodyPr>
          <a:lstStyle/>
          <a:p>
            <a:pPr>
              <a:spcBef>
                <a:spcPts val="0"/>
              </a:spcBef>
              <a:buNone/>
            </a:pPr>
            <a:endParaRPr/>
          </a:p>
        </p:txBody>
      </p:sp>
      <p:sp>
        <p:nvSpPr>
          <p:cNvPr id="36" name="Shape 36"/>
          <p:cNvSpPr/>
          <p:nvPr/>
        </p:nvSpPr>
        <p:spPr>
          <a:xfrm>
            <a:off x="893709" y="6755100"/>
            <a:ext cx="6462600" cy="102899"/>
          </a:xfrm>
          <a:prstGeom prst="rect">
            <a:avLst/>
          </a:prstGeom>
          <a:solidFill>
            <a:srgbClr val="93ACE2"/>
          </a:solidFill>
          <a:ln>
            <a:noFill/>
          </a:ln>
        </p:spPr>
        <p:txBody>
          <a:bodyPr lIns="91425" tIns="91425" rIns="91425" bIns="91425" anchor="ctr" anchorCtr="0">
            <a:noAutofit/>
          </a:bodyPr>
          <a:lstStyle/>
          <a:p>
            <a:pPr>
              <a:spcBef>
                <a:spcPts val="0"/>
              </a:spcBef>
              <a:buNone/>
            </a:pPr>
            <a:endParaRPr/>
          </a:p>
        </p:txBody>
      </p:sp>
    </p:spTree>
    <p:extLst>
      <p:ext uri="{BB962C8B-B14F-4D97-AF65-F5344CB8AC3E}">
        <p14:creationId xmlns:p14="http://schemas.microsoft.com/office/powerpoint/2010/main" val="17990808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0F4A51D-5D7B-4E48-AAA8-8FB2DC418216}" type="datetimeFigureOut">
              <a:rPr lang="en-US" smtClean="0"/>
              <a:t>4/19/16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4DD350A-C88F-4C54-9B94-574F9289A5B9}" type="slidenum">
              <a:rPr lang="en-US" smtClean="0"/>
              <a:t>‹#›</a:t>
            </a:fld>
            <a:endParaRPr lang="en-US"/>
          </a:p>
        </p:txBody>
      </p:sp>
    </p:spTree>
    <p:extLst>
      <p:ext uri="{BB962C8B-B14F-4D97-AF65-F5344CB8AC3E}">
        <p14:creationId xmlns:p14="http://schemas.microsoft.com/office/powerpoint/2010/main" val="33234364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0F4A51D-5D7B-4E48-AAA8-8FB2DC418216}" type="datetimeFigureOut">
              <a:rPr lang="en-US" smtClean="0"/>
              <a:t>4/19/16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4DD350A-C88F-4C54-9B94-574F9289A5B9}" type="slidenum">
              <a:rPr lang="en-US" smtClean="0"/>
              <a:t>‹#›</a:t>
            </a:fld>
            <a:endParaRPr lang="en-US"/>
          </a:p>
        </p:txBody>
      </p:sp>
    </p:spTree>
    <p:extLst>
      <p:ext uri="{BB962C8B-B14F-4D97-AF65-F5344CB8AC3E}">
        <p14:creationId xmlns:p14="http://schemas.microsoft.com/office/powerpoint/2010/main" val="4009471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0F4A51D-5D7B-4E48-AAA8-8FB2DC418216}" type="datetimeFigureOut">
              <a:rPr lang="en-US" smtClean="0"/>
              <a:t>4/19/16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4DD350A-C88F-4C54-9B94-574F9289A5B9}" type="slidenum">
              <a:rPr lang="en-US" smtClean="0"/>
              <a:t>‹#›</a:t>
            </a:fld>
            <a:endParaRPr lang="en-US"/>
          </a:p>
        </p:txBody>
      </p:sp>
    </p:spTree>
    <p:extLst>
      <p:ext uri="{BB962C8B-B14F-4D97-AF65-F5344CB8AC3E}">
        <p14:creationId xmlns:p14="http://schemas.microsoft.com/office/powerpoint/2010/main" val="40206764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0F4A51D-5D7B-4E48-AAA8-8FB2DC418216}" type="datetimeFigureOut">
              <a:rPr lang="en-US" smtClean="0"/>
              <a:t>4/19/16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4DD350A-C88F-4C54-9B94-574F9289A5B9}" type="slidenum">
              <a:rPr lang="en-US" smtClean="0"/>
              <a:t>‹#›</a:t>
            </a:fld>
            <a:endParaRPr lang="en-US"/>
          </a:p>
        </p:txBody>
      </p:sp>
    </p:spTree>
    <p:extLst>
      <p:ext uri="{BB962C8B-B14F-4D97-AF65-F5344CB8AC3E}">
        <p14:creationId xmlns:p14="http://schemas.microsoft.com/office/powerpoint/2010/main" val="40942055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0F4A51D-5D7B-4E48-AAA8-8FB2DC418216}" type="datetimeFigureOut">
              <a:rPr lang="en-US" smtClean="0"/>
              <a:t>4/19/16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4DD350A-C88F-4C54-9B94-574F9289A5B9}" type="slidenum">
              <a:rPr lang="en-US" smtClean="0"/>
              <a:t>‹#›</a:t>
            </a:fld>
            <a:endParaRPr lang="en-US"/>
          </a:p>
        </p:txBody>
      </p:sp>
    </p:spTree>
    <p:extLst>
      <p:ext uri="{BB962C8B-B14F-4D97-AF65-F5344CB8AC3E}">
        <p14:creationId xmlns:p14="http://schemas.microsoft.com/office/powerpoint/2010/main" val="27423942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0F4A51D-5D7B-4E48-AAA8-8FB2DC418216}" type="datetimeFigureOut">
              <a:rPr lang="en-US" smtClean="0"/>
              <a:t>4/19/16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4DD350A-C88F-4C54-9B94-574F9289A5B9}" type="slidenum">
              <a:rPr lang="en-US" smtClean="0"/>
              <a:t>‹#›</a:t>
            </a:fld>
            <a:endParaRPr lang="en-US"/>
          </a:p>
        </p:txBody>
      </p:sp>
    </p:spTree>
    <p:extLst>
      <p:ext uri="{BB962C8B-B14F-4D97-AF65-F5344CB8AC3E}">
        <p14:creationId xmlns:p14="http://schemas.microsoft.com/office/powerpoint/2010/main" val="33996494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0F4A51D-5D7B-4E48-AAA8-8FB2DC418216}" type="datetimeFigureOut">
              <a:rPr lang="en-US" smtClean="0"/>
              <a:t>4/19/16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4DD350A-C88F-4C54-9B94-574F9289A5B9}" type="slidenum">
              <a:rPr lang="en-US" smtClean="0"/>
              <a:t>‹#›</a:t>
            </a:fld>
            <a:endParaRPr lang="en-US"/>
          </a:p>
        </p:txBody>
      </p:sp>
    </p:spTree>
    <p:extLst>
      <p:ext uri="{BB962C8B-B14F-4D97-AF65-F5344CB8AC3E}">
        <p14:creationId xmlns:p14="http://schemas.microsoft.com/office/powerpoint/2010/main" val="19400047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0F4A51D-5D7B-4E48-AAA8-8FB2DC418216}" type="datetimeFigureOut">
              <a:rPr lang="en-US" smtClean="0"/>
              <a:t>4/19/16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4DD350A-C88F-4C54-9B94-574F9289A5B9}" type="slidenum">
              <a:rPr lang="en-US" smtClean="0"/>
              <a:t>‹#›</a:t>
            </a:fld>
            <a:endParaRPr lang="en-US"/>
          </a:p>
        </p:txBody>
      </p:sp>
    </p:spTree>
    <p:extLst>
      <p:ext uri="{BB962C8B-B14F-4D97-AF65-F5344CB8AC3E}">
        <p14:creationId xmlns:p14="http://schemas.microsoft.com/office/powerpoint/2010/main" val="3804376602"/>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0F4A51D-5D7B-4E48-AAA8-8FB2DC418216}" type="datetimeFigureOut">
              <a:rPr lang="en-US" smtClean="0"/>
              <a:t>4/19/16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4DD350A-C88F-4C54-9B94-574F9289A5B9}" type="slidenum">
              <a:rPr lang="en-US" smtClean="0"/>
              <a:t>‹#›</a:t>
            </a:fld>
            <a:endParaRPr lang="en-US"/>
          </a:p>
        </p:txBody>
      </p:sp>
    </p:spTree>
    <p:extLst>
      <p:ext uri="{BB962C8B-B14F-4D97-AF65-F5344CB8AC3E}">
        <p14:creationId xmlns:p14="http://schemas.microsoft.com/office/powerpoint/2010/main" val="2896470683"/>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13.xml.rels><?xml version="1.0" encoding="UTF-8" standalone="yes"?>
<Relationships xmlns="http://schemas.openxmlformats.org/package/2006/relationships"><Relationship Id="rId1" Type="http://schemas.openxmlformats.org/officeDocument/2006/relationships/tags" Target="../tags/tag5.xml"/><Relationship Id="rId2" Type="http://schemas.openxmlformats.org/officeDocument/2006/relationships/slideLayout" Target="../slideLayouts/slideLayout2.xml"/><Relationship Id="rId3" Type="http://schemas.openxmlformats.org/officeDocument/2006/relationships/notesSlide" Target="../notesSlides/notesSlide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emf"/></Relationships>
</file>

<file path=ppt/slides/_rels/slide28.xml.rels><?xml version="1.0" encoding="UTF-8" standalone="yes"?>
<Relationships xmlns="http://schemas.openxmlformats.org/package/2006/relationships"><Relationship Id="rId3" Type="http://schemas.openxmlformats.org/officeDocument/2006/relationships/hyperlink" Target="http://www.cancer.gov/PublishedContent/Files/aboutnci/organization/crchd/I-24.pdf" TargetMode="External"/><Relationship Id="rId4" Type="http://schemas.openxmlformats.org/officeDocument/2006/relationships/hyperlink" Target="http://www.cancer.gov/PublishedContent/Files/aboutnci/organization/crchd/I-27.pdf" TargetMode="External"/><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6.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1.xml"/><Relationship Id="rId4" Type="http://schemas.openxmlformats.org/officeDocument/2006/relationships/image" Target="../media/image2.gif"/><Relationship Id="rId1" Type="http://schemas.openxmlformats.org/officeDocument/2006/relationships/tags" Target="../tags/tag1.xml"/><Relationship Id="rId2"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tags" Target="../tags/tag6.xml"/><Relationship Id="rId2" Type="http://schemas.openxmlformats.org/officeDocument/2006/relationships/slideLayout" Target="../slideLayouts/slideLayout2.xml"/><Relationship Id="rId3" Type="http://schemas.openxmlformats.org/officeDocument/2006/relationships/notesSlide" Target="../notesSlides/notesSlide1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30.png"/></Relationships>
</file>

<file path=ppt/slides/_rels/slide39.xml.rels><?xml version="1.0" encoding="UTF-8" standalone="yes"?>
<Relationships xmlns="http://schemas.openxmlformats.org/package/2006/relationships"><Relationship Id="rId3" Type="http://schemas.openxmlformats.org/officeDocument/2006/relationships/package" Target="../embeddings/Microsoft_Word_Document1.docx"/><Relationship Id="rId4" Type="http://schemas.openxmlformats.org/officeDocument/2006/relationships/image" Target="../media/image31.png"/><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2.tmp"/><Relationship Id="rId4" Type="http://schemas.openxmlformats.org/officeDocument/2006/relationships/image" Target="../media/image33.tmp"/><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42.xml.rels><?xml version="1.0" encoding="UTF-8" standalone="yes"?>
<Relationships xmlns="http://schemas.openxmlformats.org/package/2006/relationships"><Relationship Id="rId3" Type="http://schemas.openxmlformats.org/officeDocument/2006/relationships/image" Target="../media/image34.tmp"/><Relationship Id="rId4" Type="http://schemas.openxmlformats.org/officeDocument/2006/relationships/image" Target="../media/image35.tmp"/><Relationship Id="rId5" Type="http://schemas.openxmlformats.org/officeDocument/2006/relationships/image" Target="../media/image36.tmp"/><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37.tmp"/></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1" Type="http://schemas.openxmlformats.org/officeDocument/2006/relationships/image" Target="../media/image10.tmp"/><Relationship Id="rId12" Type="http://schemas.openxmlformats.org/officeDocument/2006/relationships/image" Target="../media/image11.tmp"/><Relationship Id="rId13" Type="http://schemas.openxmlformats.org/officeDocument/2006/relationships/image" Target="../media/image12.tmp"/><Relationship Id="rId14" Type="http://schemas.openxmlformats.org/officeDocument/2006/relationships/image" Target="../media/image13.png"/><Relationship Id="rId15" Type="http://schemas.openxmlformats.org/officeDocument/2006/relationships/image" Target="../media/image14.tmp"/><Relationship Id="rId16" Type="http://schemas.openxmlformats.org/officeDocument/2006/relationships/image" Target="../media/image15.tmp"/><Relationship Id="rId1" Type="http://schemas.openxmlformats.org/officeDocument/2006/relationships/tags" Target="../tags/tag2.xml"/><Relationship Id="rId2" Type="http://schemas.openxmlformats.org/officeDocument/2006/relationships/slideLayout" Target="../slideLayouts/slideLayout2.xml"/><Relationship Id="rId3" Type="http://schemas.openxmlformats.org/officeDocument/2006/relationships/notesSlide" Target="../notesSlides/notesSlide2.xml"/><Relationship Id="rId4" Type="http://schemas.openxmlformats.org/officeDocument/2006/relationships/image" Target="../media/image3.tmp"/><Relationship Id="rId5" Type="http://schemas.openxmlformats.org/officeDocument/2006/relationships/image" Target="../media/image4.tmp"/><Relationship Id="rId6" Type="http://schemas.openxmlformats.org/officeDocument/2006/relationships/image" Target="../media/image5.tmp"/><Relationship Id="rId7" Type="http://schemas.openxmlformats.org/officeDocument/2006/relationships/image" Target="../media/image6.tmp"/><Relationship Id="rId8" Type="http://schemas.openxmlformats.org/officeDocument/2006/relationships/image" Target="../media/image7.tmp"/><Relationship Id="rId9" Type="http://schemas.openxmlformats.org/officeDocument/2006/relationships/image" Target="../media/image8.tmp"/><Relationship Id="rId10" Type="http://schemas.openxmlformats.org/officeDocument/2006/relationships/image" Target="../media/image9.tmp"/></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0.png"/></Relationships>
</file>

<file path=ppt/slides/_rels/slide52.xml.rels><?xml version="1.0" encoding="UTF-8" standalone="yes"?>
<Relationships xmlns="http://schemas.openxmlformats.org/package/2006/relationships"><Relationship Id="rId3" Type="http://schemas.openxmlformats.org/officeDocument/2006/relationships/image" Target="../media/image42.png"/><Relationship Id="rId4" Type="http://schemas.openxmlformats.org/officeDocument/2006/relationships/image" Target="../media/image43.png"/><Relationship Id="rId1" Type="http://schemas.openxmlformats.org/officeDocument/2006/relationships/slideLayout" Target="../slideLayouts/slideLayout2.xml"/><Relationship Id="rId2" Type="http://schemas.openxmlformats.org/officeDocument/2006/relationships/image" Target="../media/image41.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tags" Target="../tags/tag3.xml"/><Relationship Id="rId2" Type="http://schemas.openxmlformats.org/officeDocument/2006/relationships/slideLayout" Target="../slideLayouts/slideLayout2.xml"/><Relationship Id="rId3" Type="http://schemas.openxmlformats.org/officeDocument/2006/relationships/notesSlide" Target="../notesSlides/notesSlide3.xml"/></Relationships>
</file>

<file path=ppt/slides/_rels/slide7.xml.rels><?xml version="1.0" encoding="UTF-8" standalone="yes"?>
<Relationships xmlns="http://schemas.openxmlformats.org/package/2006/relationships"><Relationship Id="rId11" Type="http://schemas.openxmlformats.org/officeDocument/2006/relationships/hyperlink" Target="#_ENREF_20"/><Relationship Id="rId12" Type="http://schemas.openxmlformats.org/officeDocument/2006/relationships/hyperlink" Target="#_ENREF_21"/><Relationship Id="rId13" Type="http://schemas.openxmlformats.org/officeDocument/2006/relationships/hyperlink" Target="#_ENREF_22"/><Relationship Id="rId14" Type="http://schemas.openxmlformats.org/officeDocument/2006/relationships/hyperlink" Target="#_ENREF_23"/><Relationship Id="rId15" Type="http://schemas.openxmlformats.org/officeDocument/2006/relationships/hyperlink" Target="#_ENREF_24"/><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hyperlink" Target="#_ENREF_12"/><Relationship Id="rId4" Type="http://schemas.openxmlformats.org/officeDocument/2006/relationships/hyperlink" Target="#_ENREF_13"/><Relationship Id="rId5" Type="http://schemas.openxmlformats.org/officeDocument/2006/relationships/hyperlink" Target="#_ENREF_14"/><Relationship Id="rId6" Type="http://schemas.openxmlformats.org/officeDocument/2006/relationships/hyperlink" Target="#_ENREF_15"/><Relationship Id="rId7" Type="http://schemas.openxmlformats.org/officeDocument/2006/relationships/hyperlink" Target="#_ENREF_16"/><Relationship Id="rId8" Type="http://schemas.openxmlformats.org/officeDocument/2006/relationships/hyperlink" Target="#_ENREF_17"/><Relationship Id="rId9" Type="http://schemas.openxmlformats.org/officeDocument/2006/relationships/hyperlink" Target="#_ENREF_18"/><Relationship Id="rId10" Type="http://schemas.openxmlformats.org/officeDocument/2006/relationships/hyperlink" Target="#_ENREF_19"/></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5.xml"/><Relationship Id="rId4" Type="http://schemas.openxmlformats.org/officeDocument/2006/relationships/image" Target="../media/image16.png"/><Relationship Id="rId5" Type="http://schemas.openxmlformats.org/officeDocument/2006/relationships/image" Target="../media/image17.png"/><Relationship Id="rId6" Type="http://schemas.openxmlformats.org/officeDocument/2006/relationships/image" Target="../media/image18.tmp"/><Relationship Id="rId7" Type="http://schemas.openxmlformats.org/officeDocument/2006/relationships/image" Target="../media/image19.tmp"/><Relationship Id="rId8" Type="http://schemas.openxmlformats.org/officeDocument/2006/relationships/image" Target="../media/image20.tmp"/><Relationship Id="rId1" Type="http://schemas.openxmlformats.org/officeDocument/2006/relationships/tags" Target="../tags/tag4.xml"/><Relationship Id="rId2"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685800"/>
            <a:ext cx="7772400" cy="1828800"/>
          </a:xfrm>
        </p:spPr>
        <p:txBody>
          <a:bodyPr>
            <a:normAutofit fontScale="90000"/>
          </a:bodyPr>
          <a:lstStyle/>
          <a:p>
            <a:r>
              <a:rPr lang="en-US" b="1" dirty="0"/>
              <a:t>Re-using public data to resolve the nature of ovarian cancer molecular subtypes</a:t>
            </a:r>
            <a:endParaRPr lang="en-US" dirty="0"/>
          </a:p>
        </p:txBody>
      </p:sp>
      <p:sp>
        <p:nvSpPr>
          <p:cNvPr id="3" name="Subtitle 2"/>
          <p:cNvSpPr>
            <a:spLocks noGrp="1"/>
          </p:cNvSpPr>
          <p:nvPr>
            <p:ph type="subTitle" idx="1"/>
          </p:nvPr>
        </p:nvSpPr>
        <p:spPr>
          <a:xfrm>
            <a:off x="228600" y="3429000"/>
            <a:ext cx="8367712" cy="2590800"/>
          </a:xfrm>
        </p:spPr>
        <p:txBody>
          <a:bodyPr>
            <a:normAutofit fontScale="92500" lnSpcReduction="10000"/>
          </a:bodyPr>
          <a:lstStyle/>
          <a:p>
            <a:r>
              <a:rPr lang="en-US" dirty="0" smtClean="0"/>
              <a:t>Levi Waldron, PhD.</a:t>
            </a:r>
          </a:p>
          <a:p>
            <a:endParaRPr lang="en-US" dirty="0" smtClean="0"/>
          </a:p>
          <a:p>
            <a:r>
              <a:rPr lang="en-US" dirty="0" smtClean="0"/>
              <a:t>CUNY School of Public Health</a:t>
            </a:r>
          </a:p>
          <a:p>
            <a:endParaRPr lang="en-US" dirty="0" smtClean="0"/>
          </a:p>
          <a:p>
            <a:r>
              <a:rPr lang="en-US" dirty="0" smtClean="0"/>
              <a:t>April 7, 2016</a:t>
            </a:r>
            <a:endParaRPr lang="en-US" dirty="0"/>
          </a:p>
        </p:txBody>
      </p:sp>
      <p:pic>
        <p:nvPicPr>
          <p:cNvPr id="6" name="Picture 5"/>
          <p:cNvPicPr>
            <a:picLocks noChangeAspect="1"/>
          </p:cNvPicPr>
          <p:nvPr/>
        </p:nvPicPr>
        <p:blipFill>
          <a:blip r:embed="rId2"/>
          <a:stretch>
            <a:fillRect/>
          </a:stretch>
        </p:blipFill>
        <p:spPr>
          <a:xfrm>
            <a:off x="7741413" y="6069045"/>
            <a:ext cx="1402587" cy="788955"/>
          </a:xfrm>
          <a:prstGeom prst="rect">
            <a:avLst/>
          </a:prstGeom>
        </p:spPr>
      </p:pic>
    </p:spTree>
    <p:extLst>
      <p:ext uri="{BB962C8B-B14F-4D97-AF65-F5344CB8AC3E}">
        <p14:creationId xmlns:p14="http://schemas.microsoft.com/office/powerpoint/2010/main" val="1438586824"/>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Assessment of prognostic models</a:t>
            </a:r>
          </a:p>
        </p:txBody>
      </p:sp>
      <p:pic>
        <p:nvPicPr>
          <p:cNvPr id="21" name="Content Placeholder 4"/>
          <p:cNvPicPr>
            <a:picLocks noChangeAspect="1"/>
          </p:cNvPicPr>
          <p:nvPr/>
        </p:nvPicPr>
        <p:blipFill rotWithShape="1">
          <a:blip r:embed="rId2" cstate="print">
            <a:extLst>
              <a:ext uri="{28A0092B-C50C-407E-A947-70E740481C1C}">
                <a14:useLocalDpi xmlns:a14="http://schemas.microsoft.com/office/drawing/2010/main" val="0"/>
              </a:ext>
            </a:extLst>
          </a:blip>
          <a:srcRect r="41602"/>
          <a:stretch/>
        </p:blipFill>
        <p:spPr>
          <a:xfrm>
            <a:off x="457200" y="1843917"/>
            <a:ext cx="4805968" cy="4038528"/>
          </a:xfrm>
          <a:prstGeom prst="rect">
            <a:avLst/>
          </a:prstGeom>
        </p:spPr>
      </p:pic>
      <p:sp>
        <p:nvSpPr>
          <p:cNvPr id="22" name="Slide Number Placeholder 3"/>
          <p:cNvSpPr>
            <a:spLocks noGrp="1"/>
          </p:cNvSpPr>
          <p:nvPr>
            <p:ph type="sldNum" sz="quarter" idx="12"/>
          </p:nvPr>
        </p:nvSpPr>
        <p:spPr>
          <a:xfrm>
            <a:off x="6553200" y="6356350"/>
            <a:ext cx="2133600" cy="365125"/>
          </a:xfrm>
        </p:spPr>
        <p:txBody>
          <a:bodyPr/>
          <a:lstStyle/>
          <a:p>
            <a:fld id="{C71C242F-20BE-4F6C-ABA6-9DCC8641EF60}" type="slidenum">
              <a:rPr lang="en-US" smtClean="0"/>
              <a:pPr/>
              <a:t>10</a:t>
            </a:fld>
            <a:endParaRPr lang="en-US"/>
          </a:p>
        </p:txBody>
      </p:sp>
      <p:sp>
        <p:nvSpPr>
          <p:cNvPr id="30" name="Rectangle 29"/>
          <p:cNvSpPr/>
          <p:nvPr/>
        </p:nvSpPr>
        <p:spPr>
          <a:xfrm>
            <a:off x="1771650" y="2273587"/>
            <a:ext cx="3491518" cy="770795"/>
          </a:xfrm>
          <a:prstGeom prst="rect">
            <a:avLst/>
          </a:prstGeom>
          <a:noFill/>
          <a:ln w="444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1" name="Group 30"/>
          <p:cNvGrpSpPr/>
          <p:nvPr/>
        </p:nvGrpSpPr>
        <p:grpSpPr>
          <a:xfrm>
            <a:off x="-7523" y="1753985"/>
            <a:ext cx="5100223" cy="4469464"/>
            <a:chOff x="-7523" y="1753985"/>
            <a:chExt cx="5100223" cy="4469464"/>
          </a:xfrm>
        </p:grpSpPr>
        <p:sp>
          <p:nvSpPr>
            <p:cNvPr id="32" name="TextBox 31"/>
            <p:cNvSpPr txBox="1"/>
            <p:nvPr/>
          </p:nvSpPr>
          <p:spPr>
            <a:xfrm>
              <a:off x="2044701" y="5854117"/>
              <a:ext cx="3047999" cy="369332"/>
            </a:xfrm>
            <a:prstGeom prst="rect">
              <a:avLst/>
            </a:prstGeom>
            <a:noFill/>
          </p:spPr>
          <p:txBody>
            <a:bodyPr wrap="square" rtlCol="0">
              <a:spAutoFit/>
            </a:bodyPr>
            <a:lstStyle/>
            <a:p>
              <a:pPr algn="ctr"/>
              <a:r>
                <a:rPr lang="en-US" sz="1800" dirty="0" smtClean="0"/>
                <a:t>10 microarray datasets</a:t>
              </a:r>
              <a:endParaRPr lang="en-US" sz="1800" dirty="0"/>
            </a:p>
          </p:txBody>
        </p:sp>
        <p:sp>
          <p:nvSpPr>
            <p:cNvPr id="33" name="TextBox 32"/>
            <p:cNvSpPr txBox="1"/>
            <p:nvPr/>
          </p:nvSpPr>
          <p:spPr>
            <a:xfrm rot="16200000">
              <a:off x="-1339332" y="3337160"/>
              <a:ext cx="3047999" cy="369332"/>
            </a:xfrm>
            <a:prstGeom prst="rect">
              <a:avLst/>
            </a:prstGeom>
            <a:noFill/>
          </p:spPr>
          <p:txBody>
            <a:bodyPr wrap="square" rtlCol="0">
              <a:spAutoFit/>
            </a:bodyPr>
            <a:lstStyle/>
            <a:p>
              <a:pPr algn="ctr"/>
              <a:r>
                <a:rPr lang="en-US" sz="1800" dirty="0" smtClean="0"/>
                <a:t>14 prognostic signatures</a:t>
              </a:r>
              <a:endParaRPr lang="en-US" sz="1800" dirty="0"/>
            </a:p>
          </p:txBody>
        </p:sp>
        <p:sp>
          <p:nvSpPr>
            <p:cNvPr id="34" name="Rectangle 33"/>
            <p:cNvSpPr/>
            <p:nvPr/>
          </p:nvSpPr>
          <p:spPr>
            <a:xfrm>
              <a:off x="369334" y="1753985"/>
              <a:ext cx="1675367" cy="2438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p:nvSpPr>
          <p:spPr>
            <a:xfrm rot="19176091">
              <a:off x="-7523" y="5360352"/>
              <a:ext cx="1627306" cy="2847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6" name="TextBox 35"/>
          <p:cNvSpPr txBox="1"/>
          <p:nvPr/>
        </p:nvSpPr>
        <p:spPr>
          <a:xfrm>
            <a:off x="1971230" y="1384653"/>
            <a:ext cx="3047999" cy="646331"/>
          </a:xfrm>
          <a:prstGeom prst="rect">
            <a:avLst/>
          </a:prstGeom>
          <a:solidFill>
            <a:schemeClr val="bg1"/>
          </a:solidFill>
        </p:spPr>
        <p:txBody>
          <a:bodyPr wrap="square" rtlCol="0">
            <a:spAutoFit/>
          </a:bodyPr>
          <a:lstStyle/>
          <a:p>
            <a:pPr algn="ctr"/>
            <a:r>
              <a:rPr lang="en-US" sz="1800" dirty="0" smtClean="0"/>
              <a:t>Validation Statistics:</a:t>
            </a:r>
          </a:p>
          <a:p>
            <a:pPr algn="ctr"/>
            <a:r>
              <a:rPr lang="en-US" sz="1800" dirty="0" smtClean="0"/>
              <a:t>14 Models in 10 Datasets</a:t>
            </a:r>
            <a:endParaRPr lang="en-US" sz="1800" dirty="0"/>
          </a:p>
        </p:txBody>
      </p:sp>
      <p:sp>
        <p:nvSpPr>
          <p:cNvPr id="37" name="Rectangle 36"/>
          <p:cNvSpPr/>
          <p:nvPr/>
        </p:nvSpPr>
        <p:spPr>
          <a:xfrm>
            <a:off x="1761236" y="3207434"/>
            <a:ext cx="3491518" cy="146270"/>
          </a:xfrm>
          <a:prstGeom prst="rect">
            <a:avLst/>
          </a:prstGeom>
          <a:noFill/>
          <a:ln w="444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 Box 4"/>
          <p:cNvSpPr txBox="1">
            <a:spLocks noChangeArrowheads="1"/>
          </p:cNvSpPr>
          <p:nvPr/>
        </p:nvSpPr>
        <p:spPr bwMode="auto">
          <a:xfrm>
            <a:off x="533764" y="6626136"/>
            <a:ext cx="3918240" cy="2318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1pPr>
            <a:lvl2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2pPr>
            <a:lvl3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3pPr>
            <a:lvl4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4pPr>
            <a:lvl5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5pPr>
            <a:lvl6pPr marL="15367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6pPr>
            <a:lvl7pPr marL="19939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7pPr>
            <a:lvl8pPr marL="24511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8pPr>
            <a:lvl9pPr marL="29083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9pPr>
          </a:lstStyle>
          <a:p>
            <a:r>
              <a:rPr lang="en-GB" sz="1100" b="1" dirty="0">
                <a:latin typeface="Arial" charset="0"/>
              </a:rPr>
              <a:t>Waldron L et al. JNCI J </a:t>
            </a:r>
            <a:r>
              <a:rPr lang="en-GB" sz="1100" b="1" dirty="0" err="1">
                <a:latin typeface="Arial" charset="0"/>
              </a:rPr>
              <a:t>Natl</a:t>
            </a:r>
            <a:r>
              <a:rPr lang="en-GB" sz="1100" b="1" dirty="0">
                <a:latin typeface="Arial" charset="0"/>
              </a:rPr>
              <a:t> Cancer </a:t>
            </a:r>
            <a:r>
              <a:rPr lang="en-GB" sz="1100" b="1" dirty="0" err="1">
                <a:latin typeface="Arial" charset="0"/>
              </a:rPr>
              <a:t>Inst</a:t>
            </a:r>
            <a:r>
              <a:rPr lang="en-GB" sz="1100" b="1" dirty="0">
                <a:latin typeface="Arial" charset="0"/>
              </a:rPr>
              <a:t> 2014;jnci.dju049</a:t>
            </a:r>
          </a:p>
        </p:txBody>
      </p:sp>
      <p:sp>
        <p:nvSpPr>
          <p:cNvPr id="39" name="TextBox 38"/>
          <p:cNvSpPr txBox="1"/>
          <p:nvPr/>
        </p:nvSpPr>
        <p:spPr>
          <a:xfrm>
            <a:off x="5512967" y="1614505"/>
            <a:ext cx="3631033" cy="4493538"/>
          </a:xfrm>
          <a:prstGeom prst="rect">
            <a:avLst/>
          </a:prstGeom>
          <a:noFill/>
        </p:spPr>
        <p:txBody>
          <a:bodyPr wrap="square" rtlCol="0">
            <a:spAutoFit/>
          </a:bodyPr>
          <a:lstStyle/>
          <a:p>
            <a:pPr>
              <a:spcAft>
                <a:spcPts val="600"/>
              </a:spcAft>
            </a:pPr>
            <a:r>
              <a:rPr lang="en-US" sz="1400" dirty="0"/>
              <a:t>Cancer Genome Atlas Research Network. Integrated genomic analyses of ovarian carcinoma. </a:t>
            </a:r>
            <a:r>
              <a:rPr lang="en-US" sz="1400" b="1" dirty="0"/>
              <a:t>Nature</a:t>
            </a:r>
            <a:r>
              <a:rPr lang="en-US" sz="1400" dirty="0"/>
              <a:t> 474, 609–615 (2011). </a:t>
            </a:r>
          </a:p>
          <a:p>
            <a:pPr>
              <a:spcAft>
                <a:spcPts val="600"/>
              </a:spcAft>
            </a:pPr>
            <a:r>
              <a:rPr lang="en-US" sz="1400" dirty="0"/>
              <a:t>Yoshihara, K. et al. High-risk ovarian cancer based on 126-gene expression signature is uniquely characterized by </a:t>
            </a:r>
            <a:r>
              <a:rPr lang="en-US" sz="1400" dirty="0" err="1"/>
              <a:t>downregulation</a:t>
            </a:r>
            <a:r>
              <a:rPr lang="en-US" sz="1400" dirty="0"/>
              <a:t> of antigen presentation pathway. </a:t>
            </a:r>
            <a:r>
              <a:rPr lang="en-US" sz="1400" b="1" dirty="0" err="1"/>
              <a:t>Clin</a:t>
            </a:r>
            <a:r>
              <a:rPr lang="en-US" sz="1400" b="1" dirty="0"/>
              <a:t>. Cancer Res.</a:t>
            </a:r>
            <a:r>
              <a:rPr lang="en-US" sz="1400" dirty="0"/>
              <a:t> 18, 1374–1385 (2012). </a:t>
            </a:r>
          </a:p>
          <a:p>
            <a:pPr>
              <a:spcAft>
                <a:spcPts val="600"/>
              </a:spcAft>
            </a:pPr>
            <a:r>
              <a:rPr lang="en-US" sz="1400" dirty="0" err="1"/>
              <a:t>Bonome</a:t>
            </a:r>
            <a:r>
              <a:rPr lang="en-US" sz="1400" dirty="0"/>
              <a:t>, T. et al. A gene signature predicting for survival in </a:t>
            </a:r>
            <a:r>
              <a:rPr lang="en-US" sz="1400" dirty="0" err="1"/>
              <a:t>suboptimally</a:t>
            </a:r>
            <a:r>
              <a:rPr lang="en-US" sz="1400" dirty="0"/>
              <a:t> </a:t>
            </a:r>
            <a:r>
              <a:rPr lang="en-US" sz="1400" dirty="0" err="1"/>
              <a:t>debulked</a:t>
            </a:r>
            <a:r>
              <a:rPr lang="en-US" sz="1400" dirty="0"/>
              <a:t> patients with ovarian cancer. </a:t>
            </a:r>
            <a:r>
              <a:rPr lang="en-US" sz="1400" b="1" dirty="0"/>
              <a:t>Cancer Res. </a:t>
            </a:r>
            <a:r>
              <a:rPr lang="en-US" sz="1400" dirty="0"/>
              <a:t>68, 5478–5486 (2008).</a:t>
            </a:r>
          </a:p>
          <a:p>
            <a:pPr>
              <a:spcAft>
                <a:spcPts val="600"/>
              </a:spcAft>
            </a:pPr>
            <a:r>
              <a:rPr lang="en-US" sz="1400" dirty="0" smtClean="0"/>
              <a:t>Yoshihara</a:t>
            </a:r>
            <a:r>
              <a:rPr lang="en-US" sz="1400" dirty="0"/>
              <a:t>, K. et al. Gene expression profile for predicting survival in advanced-stage serous ovarian cancer across two independent datasets. </a:t>
            </a:r>
            <a:r>
              <a:rPr lang="en-US" sz="1400" b="1" dirty="0" err="1"/>
              <a:t>PLoS</a:t>
            </a:r>
            <a:r>
              <a:rPr lang="en-US" sz="1400" b="1" dirty="0"/>
              <a:t> </a:t>
            </a:r>
            <a:r>
              <a:rPr lang="en-US" sz="1400" b="1" dirty="0" smtClean="0"/>
              <a:t>One </a:t>
            </a:r>
            <a:r>
              <a:rPr lang="en-US" sz="1400" dirty="0" smtClean="0"/>
              <a:t>(</a:t>
            </a:r>
            <a:r>
              <a:rPr lang="en-US" sz="1400" dirty="0"/>
              <a:t>2010). </a:t>
            </a:r>
          </a:p>
          <a:p>
            <a:pPr>
              <a:spcAft>
                <a:spcPts val="600"/>
              </a:spcAft>
            </a:pPr>
            <a:r>
              <a:rPr lang="en-US" sz="1400" dirty="0" err="1"/>
              <a:t>Crijns</a:t>
            </a:r>
            <a:r>
              <a:rPr lang="en-US" sz="1400" dirty="0"/>
              <a:t>, A. P. G. et al. Survival-related profile, pathways, and transcription factors in ovarian cancer. </a:t>
            </a:r>
            <a:r>
              <a:rPr lang="en-US" sz="1400" b="1" dirty="0" err="1"/>
              <a:t>PLoS</a:t>
            </a:r>
            <a:r>
              <a:rPr lang="en-US" sz="1400" b="1" dirty="0"/>
              <a:t> Med</a:t>
            </a:r>
            <a:r>
              <a:rPr lang="en-US" sz="1400" dirty="0"/>
              <a:t>. 6, e24 (2009). </a:t>
            </a:r>
          </a:p>
        </p:txBody>
      </p:sp>
    </p:spTree>
    <p:extLst>
      <p:ext uri="{BB962C8B-B14F-4D97-AF65-F5344CB8AC3E}">
        <p14:creationId xmlns:p14="http://schemas.microsoft.com/office/powerpoint/2010/main" val="898738347"/>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Assessment of datasets</a:t>
            </a:r>
            <a:endParaRPr lang="en-US" dirty="0"/>
          </a:p>
        </p:txBody>
      </p:sp>
      <p:pic>
        <p:nvPicPr>
          <p:cNvPr id="3" name="Content Placeholder 4"/>
          <p:cNvPicPr>
            <a:picLocks noChangeAspect="1"/>
          </p:cNvPicPr>
          <p:nvPr/>
        </p:nvPicPr>
        <p:blipFill rotWithShape="1">
          <a:blip r:embed="rId2" cstate="print">
            <a:extLst>
              <a:ext uri="{28A0092B-C50C-407E-A947-70E740481C1C}">
                <a14:useLocalDpi xmlns:a14="http://schemas.microsoft.com/office/drawing/2010/main" val="0"/>
              </a:ext>
            </a:extLst>
          </a:blip>
          <a:srcRect r="41717"/>
          <a:stretch/>
        </p:blipFill>
        <p:spPr>
          <a:xfrm>
            <a:off x="457200" y="1843917"/>
            <a:ext cx="4796443" cy="4038528"/>
          </a:xfrm>
          <a:prstGeom prst="rect">
            <a:avLst/>
          </a:prstGeom>
        </p:spPr>
      </p:pic>
      <p:sp>
        <p:nvSpPr>
          <p:cNvPr id="4" name="Slide Number Placeholder 3"/>
          <p:cNvSpPr>
            <a:spLocks noGrp="1"/>
          </p:cNvSpPr>
          <p:nvPr>
            <p:ph type="sldNum" sz="quarter" idx="12"/>
          </p:nvPr>
        </p:nvSpPr>
        <p:spPr>
          <a:xfrm>
            <a:off x="6553200" y="6356350"/>
            <a:ext cx="2133600" cy="365125"/>
          </a:xfrm>
        </p:spPr>
        <p:txBody>
          <a:bodyPr/>
          <a:lstStyle/>
          <a:p>
            <a:fld id="{C71C242F-20BE-4F6C-ABA6-9DCC8641EF60}" type="slidenum">
              <a:rPr lang="en-US" smtClean="0"/>
              <a:pPr/>
              <a:t>11</a:t>
            </a:fld>
            <a:endParaRPr lang="en-US"/>
          </a:p>
        </p:txBody>
      </p:sp>
      <p:grpSp>
        <p:nvGrpSpPr>
          <p:cNvPr id="5" name="Group 4"/>
          <p:cNvGrpSpPr/>
          <p:nvPr/>
        </p:nvGrpSpPr>
        <p:grpSpPr>
          <a:xfrm>
            <a:off x="5253643" y="1753985"/>
            <a:ext cx="3566160" cy="4469464"/>
            <a:chOff x="5253643" y="1753985"/>
            <a:chExt cx="3566160" cy="4469464"/>
          </a:xfrm>
        </p:grpSpPr>
        <p:grpSp>
          <p:nvGrpSpPr>
            <p:cNvPr id="6" name="Group 5"/>
            <p:cNvGrpSpPr/>
            <p:nvPr/>
          </p:nvGrpSpPr>
          <p:grpSpPr>
            <a:xfrm>
              <a:off x="5253643" y="1753985"/>
              <a:ext cx="3566160" cy="3785062"/>
              <a:chOff x="5253643" y="1753985"/>
              <a:chExt cx="3566160" cy="3785062"/>
            </a:xfrm>
          </p:grpSpPr>
          <p:sp>
            <p:nvSpPr>
              <p:cNvPr id="8" name="Rectangle 7"/>
              <p:cNvSpPr/>
              <p:nvPr/>
            </p:nvSpPr>
            <p:spPr>
              <a:xfrm>
                <a:off x="5253643" y="1753985"/>
                <a:ext cx="3566160" cy="21945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5253643" y="3344486"/>
                <a:ext cx="1783079" cy="21945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Rectangle 6"/>
            <p:cNvSpPr/>
            <p:nvPr/>
          </p:nvSpPr>
          <p:spPr>
            <a:xfrm>
              <a:off x="7036722" y="4599696"/>
              <a:ext cx="1783079" cy="16237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0" name="Straight Connector 9"/>
          <p:cNvCxnSpPr/>
          <p:nvPr/>
        </p:nvCxnSpPr>
        <p:spPr>
          <a:xfrm>
            <a:off x="7060406" y="4599696"/>
            <a:ext cx="162639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1" name="Group 10"/>
          <p:cNvGrpSpPr/>
          <p:nvPr/>
        </p:nvGrpSpPr>
        <p:grpSpPr>
          <a:xfrm>
            <a:off x="1771650" y="1628775"/>
            <a:ext cx="7200553" cy="4010025"/>
            <a:chOff x="1771650" y="1628775"/>
            <a:chExt cx="7200553" cy="4010025"/>
          </a:xfrm>
        </p:grpSpPr>
        <p:grpSp>
          <p:nvGrpSpPr>
            <p:cNvPr id="12" name="Group 11"/>
            <p:cNvGrpSpPr/>
            <p:nvPr/>
          </p:nvGrpSpPr>
          <p:grpSpPr>
            <a:xfrm>
              <a:off x="1771650" y="1658735"/>
              <a:ext cx="7200553" cy="3980065"/>
              <a:chOff x="1771650" y="1658735"/>
              <a:chExt cx="7200553" cy="3980065"/>
            </a:xfrm>
          </p:grpSpPr>
          <p:sp>
            <p:nvSpPr>
              <p:cNvPr id="17" name="Rectangle 16"/>
              <p:cNvSpPr/>
              <p:nvPr/>
            </p:nvSpPr>
            <p:spPr>
              <a:xfrm>
                <a:off x="1771650" y="2057401"/>
                <a:ext cx="361950" cy="2762250"/>
              </a:xfrm>
              <a:prstGeom prst="rect">
                <a:avLst/>
              </a:prstGeom>
              <a:noFill/>
              <a:ln w="444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5406043" y="1658735"/>
                <a:ext cx="3566160" cy="39800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3" name="Group 12"/>
            <p:cNvGrpSpPr/>
            <p:nvPr/>
          </p:nvGrpSpPr>
          <p:grpSpPr>
            <a:xfrm>
              <a:off x="5396518" y="1628775"/>
              <a:ext cx="3575685" cy="3782797"/>
              <a:chOff x="5396518" y="1628775"/>
              <a:chExt cx="3575685" cy="3782797"/>
            </a:xfrm>
          </p:grpSpPr>
          <p:sp>
            <p:nvSpPr>
              <p:cNvPr id="14" name="Content Placeholder 4"/>
              <p:cNvSpPr txBox="1">
                <a:spLocks/>
              </p:cNvSpPr>
              <p:nvPr/>
            </p:nvSpPr>
            <p:spPr>
              <a:xfrm>
                <a:off x="5406043" y="1628775"/>
                <a:ext cx="3566160" cy="1323439"/>
              </a:xfrm>
              <a:prstGeom prst="rect">
                <a:avLst/>
              </a:prstGeom>
            </p:spPr>
            <p:txBody>
              <a:bodyPr vert="horz" wrap="square" lIns="91440" tIns="45720" rIns="91440" bIns="45720" rtlCol="0">
                <a:sp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1600" dirty="0" err="1" smtClean="0"/>
                  <a:t>Dressman</a:t>
                </a:r>
                <a:r>
                  <a:rPr lang="en-US" sz="1600" dirty="0" smtClean="0"/>
                  <a:t> </a:t>
                </a:r>
                <a:r>
                  <a:rPr lang="en-US" sz="1600" i="1" dirty="0" smtClean="0"/>
                  <a:t>et al. </a:t>
                </a:r>
                <a:r>
                  <a:rPr lang="en-US" sz="1600" dirty="0" smtClean="0"/>
                  <a:t>J </a:t>
                </a:r>
                <a:r>
                  <a:rPr lang="en-US" sz="1600" dirty="0" err="1" smtClean="0"/>
                  <a:t>Clin</a:t>
                </a:r>
                <a:r>
                  <a:rPr lang="en-US" sz="1600" dirty="0" smtClean="0"/>
                  <a:t> </a:t>
                </a:r>
                <a:r>
                  <a:rPr lang="en-US" sz="1600" dirty="0" err="1" smtClean="0"/>
                  <a:t>Oncol</a:t>
                </a:r>
                <a:r>
                  <a:rPr lang="en-US" sz="1600" dirty="0" smtClean="0"/>
                  <a:t>. 2007 25(5):517-25.  </a:t>
                </a:r>
                <a:r>
                  <a:rPr lang="en-US" sz="1600" b="1" dirty="0" smtClean="0"/>
                  <a:t>An integrated genomic-based approach to individualized treatment of patients with advanced-stage ovarian cancer.</a:t>
                </a:r>
                <a:endParaRPr lang="en-US" sz="1600" b="1" dirty="0"/>
              </a:p>
            </p:txBody>
          </p:sp>
          <p:sp>
            <p:nvSpPr>
              <p:cNvPr id="15" name="Content Placeholder 4"/>
              <p:cNvSpPr txBox="1">
                <a:spLocks/>
              </p:cNvSpPr>
              <p:nvPr/>
            </p:nvSpPr>
            <p:spPr>
              <a:xfrm>
                <a:off x="5396518" y="4826797"/>
                <a:ext cx="3566160" cy="584775"/>
              </a:xfrm>
              <a:prstGeom prst="rect">
                <a:avLst/>
              </a:prstGeom>
            </p:spPr>
            <p:txBody>
              <a:bodyPr vert="horz" wrap="square" lIns="91440" tIns="45720" rIns="91440" bIns="45720" rtlCol="0">
                <a:sp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1600" dirty="0" err="1" smtClean="0"/>
                  <a:t>Dressman</a:t>
                </a:r>
                <a:r>
                  <a:rPr lang="en-US" sz="1600" dirty="0" smtClean="0"/>
                  <a:t> </a:t>
                </a:r>
                <a:r>
                  <a:rPr lang="en-US" sz="1600" i="1" dirty="0" smtClean="0"/>
                  <a:t>et al. </a:t>
                </a:r>
                <a:r>
                  <a:rPr lang="en-US" sz="1600" dirty="0" smtClean="0"/>
                  <a:t>J </a:t>
                </a:r>
                <a:r>
                  <a:rPr lang="en-US" sz="1600" dirty="0" err="1" smtClean="0"/>
                  <a:t>Clin</a:t>
                </a:r>
                <a:r>
                  <a:rPr lang="en-US" sz="1600" dirty="0" smtClean="0"/>
                  <a:t> </a:t>
                </a:r>
                <a:r>
                  <a:rPr lang="en-US" sz="1600" dirty="0" err="1" smtClean="0"/>
                  <a:t>Oncol</a:t>
                </a:r>
                <a:r>
                  <a:rPr lang="en-US" sz="1600" dirty="0" smtClean="0"/>
                  <a:t>. 2012 30(6):678.  </a:t>
                </a:r>
                <a:r>
                  <a:rPr lang="en-US" sz="1600" b="1" dirty="0" smtClean="0"/>
                  <a:t>Retraction.</a:t>
                </a:r>
                <a:endParaRPr lang="en-US" sz="1600" b="1" dirty="0"/>
              </a:p>
            </p:txBody>
          </p:sp>
          <p:sp>
            <p:nvSpPr>
              <p:cNvPr id="16" name="Content Placeholder 4"/>
              <p:cNvSpPr txBox="1">
                <a:spLocks/>
              </p:cNvSpPr>
              <p:nvPr/>
            </p:nvSpPr>
            <p:spPr>
              <a:xfrm>
                <a:off x="5396518" y="3227013"/>
                <a:ext cx="3566160" cy="1372683"/>
              </a:xfrm>
              <a:prstGeom prst="rect">
                <a:avLst/>
              </a:prstGeom>
            </p:spPr>
            <p:txBody>
              <a:bodyPr vert="horz" wrap="square" lIns="91440" tIns="45720" rIns="91440" bIns="45720" rtlCol="0">
                <a:sp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600" dirty="0" err="1" smtClean="0"/>
                  <a:t>Baggerly</a:t>
                </a:r>
                <a:r>
                  <a:rPr lang="en-US" sz="1600" dirty="0" smtClean="0"/>
                  <a:t> </a:t>
                </a:r>
                <a:r>
                  <a:rPr lang="en-US" sz="1600" i="1" dirty="0" smtClean="0"/>
                  <a:t>et </a:t>
                </a:r>
                <a:r>
                  <a:rPr lang="en-US" sz="1600" dirty="0" smtClean="0"/>
                  <a:t>al. J </a:t>
                </a:r>
                <a:r>
                  <a:rPr lang="en-US" sz="1600" dirty="0" err="1"/>
                  <a:t>Clin</a:t>
                </a:r>
                <a:r>
                  <a:rPr lang="en-US" sz="1600" dirty="0"/>
                  <a:t> </a:t>
                </a:r>
                <a:r>
                  <a:rPr lang="en-US" sz="1600" dirty="0" err="1"/>
                  <a:t>Oncol</a:t>
                </a:r>
                <a:r>
                  <a:rPr lang="en-US" sz="1600" dirty="0"/>
                  <a:t>. </a:t>
                </a:r>
                <a:r>
                  <a:rPr lang="en-US" sz="1600" dirty="0" smtClean="0"/>
                  <a:t>2008 26(7</a:t>
                </a:r>
                <a:r>
                  <a:rPr lang="en-US" sz="1600" dirty="0"/>
                  <a:t>):</a:t>
                </a:r>
                <a:r>
                  <a:rPr lang="en-US" sz="1600" dirty="0" smtClean="0"/>
                  <a:t>1186-7.  </a:t>
                </a:r>
                <a:r>
                  <a:rPr lang="en-US" sz="1600" b="1" dirty="0" smtClean="0"/>
                  <a:t>Run </a:t>
                </a:r>
                <a:r>
                  <a:rPr lang="en-US" sz="1600" b="1" dirty="0"/>
                  <a:t>batch effects potentially compromise the usefulness of genomic signatures for ovarian cancer.</a:t>
                </a:r>
              </a:p>
            </p:txBody>
          </p:sp>
        </p:grpSp>
      </p:grpSp>
      <p:grpSp>
        <p:nvGrpSpPr>
          <p:cNvPr id="19" name="Group 18"/>
          <p:cNvGrpSpPr/>
          <p:nvPr/>
        </p:nvGrpSpPr>
        <p:grpSpPr>
          <a:xfrm>
            <a:off x="-7523" y="1753985"/>
            <a:ext cx="5100223" cy="4469464"/>
            <a:chOff x="-7523" y="1753985"/>
            <a:chExt cx="5100223" cy="4469464"/>
          </a:xfrm>
        </p:grpSpPr>
        <p:sp>
          <p:nvSpPr>
            <p:cNvPr id="20" name="TextBox 19"/>
            <p:cNvSpPr txBox="1"/>
            <p:nvPr/>
          </p:nvSpPr>
          <p:spPr>
            <a:xfrm>
              <a:off x="2044701" y="5854117"/>
              <a:ext cx="3047999" cy="369332"/>
            </a:xfrm>
            <a:prstGeom prst="rect">
              <a:avLst/>
            </a:prstGeom>
            <a:noFill/>
          </p:spPr>
          <p:txBody>
            <a:bodyPr wrap="square" rtlCol="0">
              <a:spAutoFit/>
            </a:bodyPr>
            <a:lstStyle/>
            <a:p>
              <a:pPr algn="ctr"/>
              <a:r>
                <a:rPr lang="en-US" sz="1800" dirty="0" smtClean="0"/>
                <a:t>10 microarray datasets</a:t>
              </a:r>
              <a:endParaRPr lang="en-US" sz="1800" dirty="0"/>
            </a:p>
          </p:txBody>
        </p:sp>
        <p:sp>
          <p:nvSpPr>
            <p:cNvPr id="21" name="TextBox 20"/>
            <p:cNvSpPr txBox="1"/>
            <p:nvPr/>
          </p:nvSpPr>
          <p:spPr>
            <a:xfrm rot="16200000">
              <a:off x="-1339332" y="3337160"/>
              <a:ext cx="3047999" cy="369332"/>
            </a:xfrm>
            <a:prstGeom prst="rect">
              <a:avLst/>
            </a:prstGeom>
            <a:noFill/>
          </p:spPr>
          <p:txBody>
            <a:bodyPr wrap="square" rtlCol="0">
              <a:spAutoFit/>
            </a:bodyPr>
            <a:lstStyle/>
            <a:p>
              <a:pPr algn="ctr"/>
              <a:r>
                <a:rPr lang="en-US" sz="1800" dirty="0" smtClean="0"/>
                <a:t>14 prognostic signatures</a:t>
              </a:r>
              <a:endParaRPr lang="en-US" sz="1800" dirty="0"/>
            </a:p>
          </p:txBody>
        </p:sp>
        <p:sp>
          <p:nvSpPr>
            <p:cNvPr id="22" name="Rectangle 21"/>
            <p:cNvSpPr/>
            <p:nvPr/>
          </p:nvSpPr>
          <p:spPr>
            <a:xfrm>
              <a:off x="369334" y="1753985"/>
              <a:ext cx="1675367" cy="2438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rot="19176091">
              <a:off x="-7523" y="5360352"/>
              <a:ext cx="1627306" cy="2847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p:cNvSpPr txBox="1"/>
          <p:nvPr/>
        </p:nvSpPr>
        <p:spPr>
          <a:xfrm>
            <a:off x="1971230" y="1384653"/>
            <a:ext cx="3047999" cy="646331"/>
          </a:xfrm>
          <a:prstGeom prst="rect">
            <a:avLst/>
          </a:prstGeom>
          <a:solidFill>
            <a:schemeClr val="bg1"/>
          </a:solidFill>
        </p:spPr>
        <p:txBody>
          <a:bodyPr wrap="square" rtlCol="0">
            <a:spAutoFit/>
          </a:bodyPr>
          <a:lstStyle/>
          <a:p>
            <a:pPr algn="ctr"/>
            <a:r>
              <a:rPr lang="en-US" sz="1800" dirty="0" smtClean="0"/>
              <a:t>Validation Statistics:</a:t>
            </a:r>
          </a:p>
          <a:p>
            <a:pPr algn="ctr"/>
            <a:r>
              <a:rPr lang="en-US" sz="1800" dirty="0" smtClean="0"/>
              <a:t>14 Models in 10 Datasets</a:t>
            </a:r>
            <a:endParaRPr lang="en-US" sz="1800" dirty="0"/>
          </a:p>
        </p:txBody>
      </p:sp>
      <p:sp>
        <p:nvSpPr>
          <p:cNvPr id="25" name="Text Box 4"/>
          <p:cNvSpPr txBox="1">
            <a:spLocks noChangeArrowheads="1"/>
          </p:cNvSpPr>
          <p:nvPr/>
        </p:nvSpPr>
        <p:spPr bwMode="auto">
          <a:xfrm>
            <a:off x="533764" y="6626136"/>
            <a:ext cx="3918240" cy="2318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1pPr>
            <a:lvl2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2pPr>
            <a:lvl3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3pPr>
            <a:lvl4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4pPr>
            <a:lvl5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5pPr>
            <a:lvl6pPr marL="15367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6pPr>
            <a:lvl7pPr marL="19939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7pPr>
            <a:lvl8pPr marL="24511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8pPr>
            <a:lvl9pPr marL="29083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9pPr>
          </a:lstStyle>
          <a:p>
            <a:r>
              <a:rPr lang="en-GB" sz="1100" b="1" dirty="0">
                <a:latin typeface="Arial" charset="0"/>
              </a:rPr>
              <a:t>Waldron L et al. JNCI J </a:t>
            </a:r>
            <a:r>
              <a:rPr lang="en-GB" sz="1100" b="1" dirty="0" err="1">
                <a:latin typeface="Arial" charset="0"/>
              </a:rPr>
              <a:t>Natl</a:t>
            </a:r>
            <a:r>
              <a:rPr lang="en-GB" sz="1100" b="1" dirty="0">
                <a:latin typeface="Arial" charset="0"/>
              </a:rPr>
              <a:t> Cancer </a:t>
            </a:r>
            <a:r>
              <a:rPr lang="en-GB" sz="1100" b="1" dirty="0" err="1">
                <a:latin typeface="Arial" charset="0"/>
              </a:rPr>
              <a:t>Inst</a:t>
            </a:r>
            <a:r>
              <a:rPr lang="en-GB" sz="1100" b="1" dirty="0">
                <a:latin typeface="Arial" charset="0"/>
              </a:rPr>
              <a:t> 2014;jnci.dju049</a:t>
            </a:r>
          </a:p>
        </p:txBody>
      </p:sp>
    </p:spTree>
    <p:extLst>
      <p:ext uri="{BB962C8B-B14F-4D97-AF65-F5344CB8AC3E}">
        <p14:creationId xmlns:p14="http://schemas.microsoft.com/office/powerpoint/2010/main" val="2203230732"/>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Influence of validation </a:t>
            </a:r>
            <a:r>
              <a:rPr lang="en-US" smtClean="0"/>
              <a:t>set choice</a:t>
            </a:r>
            <a:endParaRPr lang="en-US" dirty="0"/>
          </a:p>
        </p:txBody>
      </p:sp>
      <p:sp>
        <p:nvSpPr>
          <p:cNvPr id="4" name="Slide Number Placeholder 3"/>
          <p:cNvSpPr>
            <a:spLocks noGrp="1"/>
          </p:cNvSpPr>
          <p:nvPr>
            <p:ph type="sldNum" sz="quarter" idx="12"/>
          </p:nvPr>
        </p:nvSpPr>
        <p:spPr/>
        <p:txBody>
          <a:bodyPr/>
          <a:lstStyle/>
          <a:p>
            <a:fld id="{C71C242F-20BE-4F6C-ABA6-9DCC8641EF60}" type="slidenum">
              <a:rPr lang="en-US" smtClean="0"/>
              <a:pPr/>
              <a:t>12</a:t>
            </a:fld>
            <a:endParaRPr lang="en-US"/>
          </a:p>
        </p:txBody>
      </p:sp>
      <p:pic>
        <p:nvPicPr>
          <p:cNvPr id="5" name="Picture 4" descr="Figure_4.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85900" y="1478097"/>
            <a:ext cx="6161532" cy="5149596"/>
          </a:xfrm>
          <a:prstGeom prst="rect">
            <a:avLst/>
          </a:prstGeom>
        </p:spPr>
      </p:pic>
      <p:sp>
        <p:nvSpPr>
          <p:cNvPr id="6" name="Text Box 4"/>
          <p:cNvSpPr txBox="1">
            <a:spLocks noChangeArrowheads="1"/>
          </p:cNvSpPr>
          <p:nvPr/>
        </p:nvSpPr>
        <p:spPr bwMode="auto">
          <a:xfrm>
            <a:off x="533764" y="6626136"/>
            <a:ext cx="3918240" cy="2318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1pPr>
            <a:lvl2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2pPr>
            <a:lvl3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3pPr>
            <a:lvl4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4pPr>
            <a:lvl5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5pPr>
            <a:lvl6pPr marL="15367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6pPr>
            <a:lvl7pPr marL="19939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7pPr>
            <a:lvl8pPr marL="24511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8pPr>
            <a:lvl9pPr marL="29083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9pPr>
          </a:lstStyle>
          <a:p>
            <a:r>
              <a:rPr lang="en-GB" sz="1100" b="1" dirty="0">
                <a:latin typeface="Arial" charset="0"/>
              </a:rPr>
              <a:t>Waldron L et al. JNCI J </a:t>
            </a:r>
            <a:r>
              <a:rPr lang="en-GB" sz="1100" b="1" dirty="0" err="1">
                <a:latin typeface="Arial" charset="0"/>
              </a:rPr>
              <a:t>Natl</a:t>
            </a:r>
            <a:r>
              <a:rPr lang="en-GB" sz="1100" b="1" dirty="0">
                <a:latin typeface="Arial" charset="0"/>
              </a:rPr>
              <a:t> Cancer </a:t>
            </a:r>
            <a:r>
              <a:rPr lang="en-GB" sz="1100" b="1" dirty="0" err="1">
                <a:latin typeface="Arial" charset="0"/>
              </a:rPr>
              <a:t>Inst</a:t>
            </a:r>
            <a:r>
              <a:rPr lang="en-GB" sz="1100" b="1" dirty="0">
                <a:latin typeface="Arial" charset="0"/>
              </a:rPr>
              <a:t> 2014;jnci.dju049</a:t>
            </a:r>
          </a:p>
        </p:txBody>
      </p:sp>
    </p:spTree>
    <p:extLst>
      <p:ext uri="{BB962C8B-B14F-4D97-AF65-F5344CB8AC3E}">
        <p14:creationId xmlns:p14="http://schemas.microsoft.com/office/powerpoint/2010/main" val="44069597"/>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Assessment of gene signatures</a:t>
            </a:r>
            <a:br>
              <a:rPr lang="en-US" dirty="0" smtClean="0"/>
            </a:br>
            <a:r>
              <a:rPr lang="en-US" dirty="0" smtClean="0"/>
              <a:t>(not models)</a:t>
            </a:r>
            <a:endParaRPr lang="en-US" dirty="0"/>
          </a:p>
        </p:txBody>
      </p:sp>
      <p:sp>
        <p:nvSpPr>
          <p:cNvPr id="4" name="Slide Number Placeholder 3"/>
          <p:cNvSpPr>
            <a:spLocks noGrp="1"/>
          </p:cNvSpPr>
          <p:nvPr>
            <p:ph type="sldNum" sz="quarter" idx="12"/>
          </p:nvPr>
        </p:nvSpPr>
        <p:spPr/>
        <p:txBody>
          <a:bodyPr/>
          <a:lstStyle/>
          <a:p>
            <a:fld id="{C71C242F-20BE-4F6C-ABA6-9DCC8641EF60}" type="slidenum">
              <a:rPr lang="en-US" smtClean="0"/>
              <a:pPr/>
              <a:t>13</a:t>
            </a:fld>
            <a:endParaRPr lang="en-US"/>
          </a:p>
        </p:txBody>
      </p:sp>
      <p:sp>
        <p:nvSpPr>
          <p:cNvPr id="10" name="Content Placeholder 9"/>
          <p:cNvSpPr>
            <a:spLocks noGrp="1"/>
          </p:cNvSpPr>
          <p:nvPr>
            <p:ph idx="1"/>
          </p:nvPr>
        </p:nvSpPr>
        <p:spPr/>
        <p:txBody>
          <a:bodyPr>
            <a:normAutofit/>
          </a:bodyPr>
          <a:lstStyle/>
          <a:p>
            <a:r>
              <a:rPr lang="en-US" dirty="0" smtClean="0"/>
              <a:t>Start with a signature defined as a list of genes</a:t>
            </a:r>
          </a:p>
          <a:p>
            <a:r>
              <a:rPr lang="en-US" dirty="0" smtClean="0"/>
              <a:t>Fit a simple prediction algorithm (β = ±1)</a:t>
            </a:r>
          </a:p>
          <a:p>
            <a:r>
              <a:rPr lang="en-US" dirty="0" smtClean="0"/>
              <a:t>Compute “leave-one-in” matrix of C-statistics</a:t>
            </a:r>
          </a:p>
          <a:p>
            <a:r>
              <a:rPr lang="en-US" dirty="0" smtClean="0"/>
              <a:t>Repeat with random gene sets</a:t>
            </a:r>
          </a:p>
        </p:txBody>
      </p:sp>
      <p:sp>
        <p:nvSpPr>
          <p:cNvPr id="3" name="TextBox 2"/>
          <p:cNvSpPr txBox="1"/>
          <p:nvPr/>
        </p:nvSpPr>
        <p:spPr>
          <a:xfrm>
            <a:off x="2242457" y="5464626"/>
            <a:ext cx="1164802" cy="369332"/>
          </a:xfrm>
          <a:prstGeom prst="rect">
            <a:avLst/>
          </a:prstGeom>
          <a:noFill/>
        </p:spPr>
        <p:txBody>
          <a:bodyPr wrap="none" rtlCol="0">
            <a:spAutoFit/>
          </a:bodyPr>
          <a:lstStyle/>
          <a:p>
            <a:r>
              <a:rPr lang="en-US" dirty="0" smtClean="0">
                <a:latin typeface="+mn-lt"/>
              </a:rPr>
              <a:t>Iteration #</a:t>
            </a:r>
            <a:endParaRPr lang="en-US" dirty="0">
              <a:latin typeface="+mn-lt"/>
            </a:endParaRPr>
          </a:p>
        </p:txBody>
      </p:sp>
      <p:sp>
        <p:nvSpPr>
          <p:cNvPr id="7" name="TextBox 6"/>
          <p:cNvSpPr txBox="1"/>
          <p:nvPr/>
        </p:nvSpPr>
        <p:spPr>
          <a:xfrm>
            <a:off x="4985657" y="3792694"/>
            <a:ext cx="1074746" cy="369332"/>
          </a:xfrm>
          <a:prstGeom prst="rect">
            <a:avLst/>
          </a:prstGeom>
          <a:noFill/>
        </p:spPr>
        <p:txBody>
          <a:bodyPr wrap="none" rtlCol="0">
            <a:spAutoFit/>
          </a:bodyPr>
          <a:lstStyle/>
          <a:p>
            <a:r>
              <a:rPr lang="en-US" dirty="0" smtClean="0">
                <a:latin typeface="+mn-lt"/>
              </a:rPr>
              <a:t>Dataset #</a:t>
            </a:r>
            <a:endParaRPr lang="en-US" dirty="0">
              <a:latin typeface="+mn-lt"/>
            </a:endParaRPr>
          </a:p>
        </p:txBody>
      </p:sp>
      <p:graphicFrame>
        <p:nvGraphicFramePr>
          <p:cNvPr id="8" name="Table 7"/>
          <p:cNvGraphicFramePr>
            <a:graphicFrameLocks noGrp="1"/>
          </p:cNvGraphicFramePr>
          <p:nvPr>
            <p:extLst>
              <p:ext uri="{D42A27DB-BD31-4B8C-83A1-F6EECF244321}">
                <p14:modId xmlns:p14="http://schemas.microsoft.com/office/powerpoint/2010/main" val="3912960303"/>
              </p:ext>
            </p:extLst>
          </p:nvPr>
        </p:nvGraphicFramePr>
        <p:xfrm>
          <a:off x="3505200" y="4267200"/>
          <a:ext cx="3672944" cy="2370643"/>
        </p:xfrm>
        <a:graphic>
          <a:graphicData uri="http://schemas.openxmlformats.org/drawingml/2006/table">
            <a:tbl>
              <a:tblPr firstRow="1" bandRow="1"/>
              <a:tblGrid>
                <a:gridCol w="441174"/>
                <a:gridCol w="646354"/>
                <a:gridCol w="646354"/>
                <a:gridCol w="646354"/>
                <a:gridCol w="646354"/>
                <a:gridCol w="646354"/>
              </a:tblGrid>
              <a:tr h="430543">
                <a:tc>
                  <a:txBody>
                    <a:bodyPr/>
                    <a:lstStyle/>
                    <a:p>
                      <a:pPr algn="ctr"/>
                      <a:endParaRPr lang="en-US" sz="1500" b="1" dirty="0"/>
                    </a:p>
                  </a:txBody>
                  <a:tcPr marL="76541" marR="76541" marT="38271" marB="38271" anchor="ctr">
                    <a:noFill/>
                  </a:tcPr>
                </a:tc>
                <a:tc>
                  <a:txBody>
                    <a:bodyPr/>
                    <a:lstStyle/>
                    <a:p>
                      <a:pPr algn="ctr"/>
                      <a:r>
                        <a:rPr lang="en-US" sz="1500" b="0" dirty="0" smtClean="0"/>
                        <a:t>1</a:t>
                      </a:r>
                      <a:endParaRPr lang="en-US" sz="1500" b="0" dirty="0"/>
                    </a:p>
                  </a:txBody>
                  <a:tcPr marL="76541" marR="76541" marT="38271" marB="38271" anchor="ctr">
                    <a:noFill/>
                  </a:tcPr>
                </a:tc>
                <a:tc>
                  <a:txBody>
                    <a:bodyPr/>
                    <a:lstStyle/>
                    <a:p>
                      <a:pPr algn="ctr"/>
                      <a:r>
                        <a:rPr lang="en-US" sz="1500" b="0" dirty="0" smtClean="0"/>
                        <a:t>2</a:t>
                      </a:r>
                      <a:endParaRPr lang="en-US" sz="1500" b="0" dirty="0"/>
                    </a:p>
                  </a:txBody>
                  <a:tcPr marL="76541" marR="76541" marT="38271" marB="38271" anchor="ctr">
                    <a:noFill/>
                  </a:tcPr>
                </a:tc>
                <a:tc>
                  <a:txBody>
                    <a:bodyPr/>
                    <a:lstStyle/>
                    <a:p>
                      <a:pPr algn="ctr"/>
                      <a:r>
                        <a:rPr lang="en-US" sz="1500" b="0" dirty="0" smtClean="0"/>
                        <a:t>3</a:t>
                      </a:r>
                      <a:endParaRPr lang="en-US" sz="1500" b="0" dirty="0"/>
                    </a:p>
                  </a:txBody>
                  <a:tcPr marL="76541" marR="76541" marT="38271" marB="38271" anchor="ctr">
                    <a:noFill/>
                  </a:tcPr>
                </a:tc>
                <a:tc>
                  <a:txBody>
                    <a:bodyPr/>
                    <a:lstStyle/>
                    <a:p>
                      <a:pPr algn="ctr"/>
                      <a:r>
                        <a:rPr lang="en-US" sz="1500" b="0" dirty="0" smtClean="0"/>
                        <a:t>4</a:t>
                      </a:r>
                      <a:endParaRPr lang="en-US" sz="1500" b="0" dirty="0"/>
                    </a:p>
                  </a:txBody>
                  <a:tcPr marL="76541" marR="76541" marT="38271" marB="38271" anchor="ctr">
                    <a:noFill/>
                  </a:tcPr>
                </a:tc>
                <a:tc>
                  <a:txBody>
                    <a:bodyPr/>
                    <a:lstStyle/>
                    <a:p>
                      <a:pPr algn="ctr"/>
                      <a:r>
                        <a:rPr lang="en-US" sz="1500" b="0" dirty="0" smtClean="0"/>
                        <a:t>5</a:t>
                      </a:r>
                      <a:endParaRPr lang="en-US" sz="1500" b="0" dirty="0"/>
                    </a:p>
                  </a:txBody>
                  <a:tcPr marL="76541" marR="76541" marT="38271" marB="38271" anchor="ctr">
                    <a:noFill/>
                  </a:tcPr>
                </a:tc>
              </a:tr>
              <a:tr h="388020">
                <a:tc>
                  <a:txBody>
                    <a:bodyPr/>
                    <a:lstStyle/>
                    <a:p>
                      <a:pPr algn="ctr"/>
                      <a:r>
                        <a:rPr lang="en-US" sz="1500" b="0" dirty="0" smtClean="0"/>
                        <a:t>1</a:t>
                      </a:r>
                      <a:endParaRPr lang="en-US" sz="1500" b="0" dirty="0"/>
                    </a:p>
                  </a:txBody>
                  <a:tcPr marL="76541" marR="76541" marT="38271" marB="38271" anchor="ctr">
                    <a:solidFill>
                      <a:srgbClr val="FFFFFF"/>
                    </a:solidFill>
                  </a:tcPr>
                </a:tc>
                <a:tc>
                  <a:txBody>
                    <a:bodyPr/>
                    <a:lstStyle/>
                    <a:p>
                      <a:pPr algn="ctr"/>
                      <a:r>
                        <a:rPr lang="en-US" sz="1500" b="1" dirty="0" smtClean="0"/>
                        <a:t>TRAIN</a:t>
                      </a:r>
                      <a:endParaRPr lang="en-US" sz="1500" b="1" dirty="0"/>
                    </a:p>
                  </a:txBody>
                  <a:tcPr marL="76541" marR="76541" marT="38271" marB="38271" anchor="ctr">
                    <a:solidFill>
                      <a:schemeClr val="accent2"/>
                    </a:solidFill>
                  </a:tcPr>
                </a:tc>
                <a:tc>
                  <a:txBody>
                    <a:bodyPr/>
                    <a:lstStyle/>
                    <a:p>
                      <a:pPr algn="ctr"/>
                      <a:r>
                        <a:rPr lang="en-US" sz="1500" b="0" dirty="0" smtClean="0"/>
                        <a:t>TEST</a:t>
                      </a:r>
                      <a:endParaRPr lang="en-US" sz="1500" b="0" baseline="-25000" dirty="0"/>
                    </a:p>
                  </a:txBody>
                  <a:tcPr marL="76541" marR="76541" marT="38271" marB="38271" anchor="ctr">
                    <a:solidFill>
                      <a:schemeClr val="accent3">
                        <a:lumMod val="40000"/>
                        <a:lumOff val="6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500" b="0" dirty="0" smtClean="0"/>
                        <a:t>TEST</a:t>
                      </a:r>
                      <a:endParaRPr lang="en-US" sz="1500" b="0" baseline="-25000" dirty="0" smtClean="0"/>
                    </a:p>
                  </a:txBody>
                  <a:tcPr marL="76541" marR="76541" marT="38271" marB="38271" anchor="ctr">
                    <a:solidFill>
                      <a:schemeClr val="accent3">
                        <a:lumMod val="40000"/>
                        <a:lumOff val="60000"/>
                      </a:schemeClr>
                    </a:solidFill>
                  </a:tcPr>
                </a:tc>
                <a:tc>
                  <a:txBody>
                    <a:bodyPr/>
                    <a:lstStyle/>
                    <a:p>
                      <a:pPr algn="ctr"/>
                      <a:r>
                        <a:rPr lang="en-US" sz="1500" b="0" dirty="0" smtClean="0"/>
                        <a:t>TEST</a:t>
                      </a:r>
                      <a:endParaRPr lang="en-US" sz="1500" b="0" dirty="0"/>
                    </a:p>
                  </a:txBody>
                  <a:tcPr marL="76541" marR="76541" marT="38271" marB="38271" anchor="ctr">
                    <a:solidFill>
                      <a:schemeClr val="accent3">
                        <a:lumMod val="40000"/>
                        <a:lumOff val="60000"/>
                      </a:schemeClr>
                    </a:solidFill>
                  </a:tcPr>
                </a:tc>
                <a:tc>
                  <a:txBody>
                    <a:bodyPr/>
                    <a:lstStyle/>
                    <a:p>
                      <a:pPr algn="ctr"/>
                      <a:r>
                        <a:rPr lang="en-US" sz="1500" b="0" dirty="0" smtClean="0"/>
                        <a:t>TEST</a:t>
                      </a:r>
                      <a:endParaRPr lang="en-US" sz="1500" b="0" dirty="0"/>
                    </a:p>
                  </a:txBody>
                  <a:tcPr marL="76541" marR="76541" marT="38271" marB="38271" anchor="ctr">
                    <a:solidFill>
                      <a:schemeClr val="accent3">
                        <a:lumMod val="40000"/>
                        <a:lumOff val="60000"/>
                      </a:schemeClr>
                    </a:solidFill>
                  </a:tcPr>
                </a:tc>
              </a:tr>
              <a:tr h="388020">
                <a:tc>
                  <a:txBody>
                    <a:bodyPr/>
                    <a:lstStyle/>
                    <a:p>
                      <a:pPr algn="ctr"/>
                      <a:r>
                        <a:rPr lang="en-US" sz="1500" b="0" dirty="0" smtClean="0"/>
                        <a:t>2</a:t>
                      </a:r>
                      <a:endParaRPr lang="en-US" sz="1500" b="0" dirty="0"/>
                    </a:p>
                  </a:txBody>
                  <a:tcPr marL="76541" marR="76541" marT="38271" marB="38271" anchor="ctr">
                    <a:solidFill>
                      <a:srgbClr val="FFFFFF"/>
                    </a:solidFill>
                  </a:tcPr>
                </a:tc>
                <a:tc>
                  <a:txBody>
                    <a:bodyPr/>
                    <a:lstStyle/>
                    <a:p>
                      <a:pPr algn="ctr"/>
                      <a:r>
                        <a:rPr lang="en-US" sz="1500" b="0" dirty="0" smtClean="0"/>
                        <a:t>TEST</a:t>
                      </a:r>
                      <a:endParaRPr lang="en-US" sz="1500" b="0" dirty="0"/>
                    </a:p>
                  </a:txBody>
                  <a:tcPr marL="76541" marR="76541" marT="38271" marB="38271" anchor="ctr">
                    <a:solidFill>
                      <a:schemeClr val="accent3">
                        <a:lumMod val="40000"/>
                        <a:lumOff val="6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500" b="1" dirty="0" smtClean="0"/>
                        <a:t>TRAIN</a:t>
                      </a:r>
                    </a:p>
                  </a:txBody>
                  <a:tcPr marL="76541" marR="76541" marT="38271" marB="38271" anchor="ctr">
                    <a:solidFill>
                      <a:schemeClr val="accent2"/>
                    </a:solidFill>
                  </a:tcPr>
                </a:tc>
                <a:tc>
                  <a:txBody>
                    <a:bodyPr/>
                    <a:lstStyle/>
                    <a:p>
                      <a:pPr algn="ctr"/>
                      <a:r>
                        <a:rPr lang="en-US" sz="1500" b="0" dirty="0" smtClean="0"/>
                        <a:t>TEST</a:t>
                      </a:r>
                      <a:endParaRPr lang="en-US" sz="1500" b="0" dirty="0"/>
                    </a:p>
                  </a:txBody>
                  <a:tcPr marL="76541" marR="76541" marT="38271" marB="38271" anchor="ctr">
                    <a:solidFill>
                      <a:schemeClr val="accent3">
                        <a:lumMod val="40000"/>
                        <a:lumOff val="60000"/>
                      </a:schemeClr>
                    </a:solidFill>
                  </a:tcPr>
                </a:tc>
                <a:tc>
                  <a:txBody>
                    <a:bodyPr/>
                    <a:lstStyle/>
                    <a:p>
                      <a:pPr algn="ctr"/>
                      <a:r>
                        <a:rPr lang="en-US" sz="1500" b="0" dirty="0" smtClean="0"/>
                        <a:t>TEST</a:t>
                      </a:r>
                      <a:endParaRPr lang="en-US" sz="1500" b="0" dirty="0"/>
                    </a:p>
                  </a:txBody>
                  <a:tcPr marL="76541" marR="76541" marT="38271" marB="38271" anchor="ctr">
                    <a:solidFill>
                      <a:schemeClr val="accent3">
                        <a:lumMod val="40000"/>
                        <a:lumOff val="60000"/>
                      </a:schemeClr>
                    </a:solidFill>
                  </a:tcPr>
                </a:tc>
                <a:tc>
                  <a:txBody>
                    <a:bodyPr/>
                    <a:lstStyle/>
                    <a:p>
                      <a:pPr algn="ctr"/>
                      <a:r>
                        <a:rPr lang="en-US" sz="1500" b="0" dirty="0" smtClean="0"/>
                        <a:t>TEST</a:t>
                      </a:r>
                      <a:endParaRPr lang="en-US" sz="1500" b="0" dirty="0"/>
                    </a:p>
                  </a:txBody>
                  <a:tcPr marL="76541" marR="76541" marT="38271" marB="38271" anchor="ctr">
                    <a:solidFill>
                      <a:schemeClr val="accent3">
                        <a:lumMod val="40000"/>
                        <a:lumOff val="60000"/>
                      </a:schemeClr>
                    </a:solidFill>
                  </a:tcPr>
                </a:tc>
              </a:tr>
              <a:tr h="388020">
                <a:tc>
                  <a:txBody>
                    <a:bodyPr/>
                    <a:lstStyle/>
                    <a:p>
                      <a:pPr algn="ctr"/>
                      <a:r>
                        <a:rPr lang="en-US" sz="1500" b="0" dirty="0" smtClean="0"/>
                        <a:t>3</a:t>
                      </a:r>
                      <a:endParaRPr lang="en-US" sz="1500" b="0" dirty="0"/>
                    </a:p>
                  </a:txBody>
                  <a:tcPr marL="76541" marR="76541" marT="38271" marB="38271" anchor="ctr">
                    <a:solidFill>
                      <a:srgbClr val="FFFFFF"/>
                    </a:solidFill>
                  </a:tcPr>
                </a:tc>
                <a:tc>
                  <a:txBody>
                    <a:bodyPr/>
                    <a:lstStyle/>
                    <a:p>
                      <a:pPr algn="ctr"/>
                      <a:r>
                        <a:rPr lang="en-US" sz="1500" b="0" dirty="0" smtClean="0"/>
                        <a:t>TEST</a:t>
                      </a:r>
                      <a:endParaRPr lang="en-US" sz="1500" b="0" dirty="0"/>
                    </a:p>
                  </a:txBody>
                  <a:tcPr marL="76541" marR="76541" marT="38271" marB="38271" anchor="ctr">
                    <a:solidFill>
                      <a:schemeClr val="accent3">
                        <a:lumMod val="40000"/>
                        <a:lumOff val="60000"/>
                      </a:schemeClr>
                    </a:solidFill>
                  </a:tcPr>
                </a:tc>
                <a:tc>
                  <a:txBody>
                    <a:bodyPr/>
                    <a:lstStyle/>
                    <a:p>
                      <a:pPr algn="ctr"/>
                      <a:r>
                        <a:rPr lang="en-US" sz="1500" b="0" dirty="0" smtClean="0"/>
                        <a:t>TEST</a:t>
                      </a:r>
                      <a:endParaRPr lang="en-US" sz="1500" b="0" dirty="0"/>
                    </a:p>
                  </a:txBody>
                  <a:tcPr marL="76541" marR="76541" marT="38271" marB="38271" anchor="ctr">
                    <a:solidFill>
                      <a:schemeClr val="accent3">
                        <a:lumMod val="40000"/>
                        <a:lumOff val="60000"/>
                      </a:schemeClr>
                    </a:solidFill>
                  </a:tcPr>
                </a:tc>
                <a:tc>
                  <a:txBody>
                    <a:bodyPr/>
                    <a:lstStyle/>
                    <a:p>
                      <a:pPr algn="ctr"/>
                      <a:r>
                        <a:rPr lang="en-US" sz="1500" b="1" dirty="0" smtClean="0"/>
                        <a:t>TRAIN</a:t>
                      </a:r>
                      <a:endParaRPr lang="en-US" sz="1500" b="1" dirty="0"/>
                    </a:p>
                  </a:txBody>
                  <a:tcPr marL="76541" marR="76541" marT="38271" marB="38271" anchor="ctr">
                    <a:solidFill>
                      <a:srgbClr val="C0504D"/>
                    </a:solidFill>
                  </a:tcPr>
                </a:tc>
                <a:tc>
                  <a:txBody>
                    <a:bodyPr/>
                    <a:lstStyle/>
                    <a:p>
                      <a:pPr algn="ctr"/>
                      <a:r>
                        <a:rPr lang="en-US" sz="1500" b="0" smtClean="0"/>
                        <a:t>TEST</a:t>
                      </a:r>
                      <a:endParaRPr lang="en-US" sz="1500" b="0" dirty="0"/>
                    </a:p>
                  </a:txBody>
                  <a:tcPr marL="76541" marR="76541" marT="38271" marB="38271" anchor="ctr">
                    <a:solidFill>
                      <a:schemeClr val="accent3">
                        <a:lumMod val="40000"/>
                        <a:lumOff val="60000"/>
                      </a:schemeClr>
                    </a:solidFill>
                  </a:tcPr>
                </a:tc>
                <a:tc>
                  <a:txBody>
                    <a:bodyPr/>
                    <a:lstStyle/>
                    <a:p>
                      <a:pPr algn="ctr"/>
                      <a:r>
                        <a:rPr lang="en-US" sz="1500" b="0" smtClean="0"/>
                        <a:t>TEST</a:t>
                      </a:r>
                      <a:endParaRPr lang="en-US" sz="1500" b="0" dirty="0"/>
                    </a:p>
                  </a:txBody>
                  <a:tcPr marL="76541" marR="76541" marT="38271" marB="38271" anchor="ctr">
                    <a:solidFill>
                      <a:schemeClr val="accent3">
                        <a:lumMod val="40000"/>
                        <a:lumOff val="60000"/>
                      </a:schemeClr>
                    </a:solidFill>
                  </a:tcPr>
                </a:tc>
              </a:tr>
              <a:tr h="388020">
                <a:tc>
                  <a:txBody>
                    <a:bodyPr/>
                    <a:lstStyle/>
                    <a:p>
                      <a:pPr algn="ctr"/>
                      <a:r>
                        <a:rPr lang="en-US" sz="1500" b="0" dirty="0" smtClean="0"/>
                        <a:t>4</a:t>
                      </a:r>
                      <a:endParaRPr lang="en-US" sz="1500" b="0" dirty="0"/>
                    </a:p>
                  </a:txBody>
                  <a:tcPr marL="76541" marR="76541" marT="38271" marB="38271" anchor="ctr">
                    <a:solidFill>
                      <a:srgbClr val="FFFFFF"/>
                    </a:solidFill>
                  </a:tcPr>
                </a:tc>
                <a:tc>
                  <a:txBody>
                    <a:bodyPr/>
                    <a:lstStyle/>
                    <a:p>
                      <a:pPr algn="ctr"/>
                      <a:r>
                        <a:rPr lang="en-US" sz="1500" b="0" dirty="0" smtClean="0"/>
                        <a:t>TEST</a:t>
                      </a:r>
                      <a:endParaRPr lang="en-US" sz="1500" b="0" dirty="0"/>
                    </a:p>
                  </a:txBody>
                  <a:tcPr marL="76541" marR="76541" marT="38271" marB="38271" anchor="ctr">
                    <a:solidFill>
                      <a:schemeClr val="accent3">
                        <a:lumMod val="40000"/>
                        <a:lumOff val="60000"/>
                      </a:schemeClr>
                    </a:solidFill>
                  </a:tcPr>
                </a:tc>
                <a:tc>
                  <a:txBody>
                    <a:bodyPr/>
                    <a:lstStyle/>
                    <a:p>
                      <a:pPr algn="ctr"/>
                      <a:r>
                        <a:rPr lang="en-US" sz="1500" b="0" smtClean="0"/>
                        <a:t>TEST</a:t>
                      </a:r>
                      <a:endParaRPr lang="en-US" sz="1500" b="0" dirty="0"/>
                    </a:p>
                  </a:txBody>
                  <a:tcPr marL="76541" marR="76541" marT="38271" marB="38271" anchor="ctr">
                    <a:solidFill>
                      <a:schemeClr val="accent3">
                        <a:lumMod val="40000"/>
                        <a:lumOff val="60000"/>
                      </a:schemeClr>
                    </a:solidFill>
                  </a:tcPr>
                </a:tc>
                <a:tc>
                  <a:txBody>
                    <a:bodyPr/>
                    <a:lstStyle/>
                    <a:p>
                      <a:pPr algn="ctr"/>
                      <a:r>
                        <a:rPr lang="en-US" sz="1500" b="0" smtClean="0"/>
                        <a:t>TEST</a:t>
                      </a:r>
                      <a:endParaRPr lang="en-US" sz="1500" b="0" dirty="0"/>
                    </a:p>
                  </a:txBody>
                  <a:tcPr marL="76541" marR="76541" marT="38271" marB="38271" anchor="ctr">
                    <a:solidFill>
                      <a:schemeClr val="accent3">
                        <a:lumMod val="40000"/>
                        <a:lumOff val="60000"/>
                      </a:schemeClr>
                    </a:solidFill>
                  </a:tcPr>
                </a:tc>
                <a:tc>
                  <a:txBody>
                    <a:bodyPr/>
                    <a:lstStyle/>
                    <a:p>
                      <a:pPr algn="ctr"/>
                      <a:r>
                        <a:rPr lang="en-US" sz="1500" b="1" dirty="0" smtClean="0"/>
                        <a:t>TRAIN</a:t>
                      </a:r>
                      <a:endParaRPr lang="en-US" sz="1500" b="1" dirty="0"/>
                    </a:p>
                  </a:txBody>
                  <a:tcPr marL="76541" marR="76541" marT="38271" marB="38271" anchor="ctr">
                    <a:solidFill>
                      <a:srgbClr val="C0504D"/>
                    </a:solidFill>
                  </a:tcPr>
                </a:tc>
                <a:tc>
                  <a:txBody>
                    <a:bodyPr/>
                    <a:lstStyle/>
                    <a:p>
                      <a:pPr algn="ctr"/>
                      <a:r>
                        <a:rPr lang="en-US" sz="1500" b="0" smtClean="0"/>
                        <a:t>TEST</a:t>
                      </a:r>
                      <a:endParaRPr lang="en-US" sz="1500" b="0" dirty="0"/>
                    </a:p>
                  </a:txBody>
                  <a:tcPr marL="76541" marR="76541" marT="38271" marB="38271" anchor="ctr">
                    <a:solidFill>
                      <a:schemeClr val="accent3">
                        <a:lumMod val="40000"/>
                        <a:lumOff val="60000"/>
                      </a:schemeClr>
                    </a:solidFill>
                  </a:tcPr>
                </a:tc>
              </a:tr>
              <a:tr h="388020">
                <a:tc>
                  <a:txBody>
                    <a:bodyPr/>
                    <a:lstStyle/>
                    <a:p>
                      <a:pPr algn="ctr"/>
                      <a:r>
                        <a:rPr lang="en-US" sz="1500" b="0" dirty="0" smtClean="0"/>
                        <a:t>5</a:t>
                      </a:r>
                      <a:endParaRPr lang="en-US" sz="1500" b="0" dirty="0"/>
                    </a:p>
                  </a:txBody>
                  <a:tcPr marL="76541" marR="76541" marT="38271" marB="38271" anchor="ctr">
                    <a:solidFill>
                      <a:srgbClr val="FFFFFF"/>
                    </a:solidFill>
                  </a:tcPr>
                </a:tc>
                <a:tc>
                  <a:txBody>
                    <a:bodyPr/>
                    <a:lstStyle/>
                    <a:p>
                      <a:pPr algn="ctr"/>
                      <a:r>
                        <a:rPr lang="en-US" sz="1500" b="0" dirty="0" smtClean="0"/>
                        <a:t>TEST</a:t>
                      </a:r>
                      <a:endParaRPr lang="en-US" sz="1500" b="0" dirty="0"/>
                    </a:p>
                  </a:txBody>
                  <a:tcPr marL="76541" marR="76541" marT="38271" marB="38271" anchor="ctr">
                    <a:solidFill>
                      <a:schemeClr val="accent3">
                        <a:lumMod val="40000"/>
                        <a:lumOff val="60000"/>
                      </a:schemeClr>
                    </a:solidFill>
                  </a:tcPr>
                </a:tc>
                <a:tc>
                  <a:txBody>
                    <a:bodyPr/>
                    <a:lstStyle/>
                    <a:p>
                      <a:pPr algn="ctr"/>
                      <a:r>
                        <a:rPr lang="en-US" sz="1500" b="0" dirty="0" smtClean="0"/>
                        <a:t>TEST</a:t>
                      </a:r>
                      <a:endParaRPr lang="en-US" sz="1500" b="0" dirty="0"/>
                    </a:p>
                  </a:txBody>
                  <a:tcPr marL="76541" marR="76541" marT="38271" marB="38271" anchor="ctr">
                    <a:solidFill>
                      <a:schemeClr val="accent3">
                        <a:lumMod val="40000"/>
                        <a:lumOff val="60000"/>
                      </a:schemeClr>
                    </a:solidFill>
                  </a:tcPr>
                </a:tc>
                <a:tc>
                  <a:txBody>
                    <a:bodyPr/>
                    <a:lstStyle/>
                    <a:p>
                      <a:pPr algn="ctr"/>
                      <a:r>
                        <a:rPr lang="en-US" sz="1500" b="0" dirty="0" smtClean="0"/>
                        <a:t>TEST</a:t>
                      </a:r>
                      <a:endParaRPr lang="en-US" sz="1500" b="0" dirty="0"/>
                    </a:p>
                  </a:txBody>
                  <a:tcPr marL="76541" marR="76541" marT="38271" marB="38271" anchor="ctr">
                    <a:solidFill>
                      <a:schemeClr val="accent3">
                        <a:lumMod val="40000"/>
                        <a:lumOff val="60000"/>
                      </a:schemeClr>
                    </a:solidFill>
                  </a:tcPr>
                </a:tc>
                <a:tc>
                  <a:txBody>
                    <a:bodyPr/>
                    <a:lstStyle/>
                    <a:p>
                      <a:pPr algn="ctr"/>
                      <a:r>
                        <a:rPr lang="en-US" sz="1500" b="0" dirty="0" smtClean="0"/>
                        <a:t>TEST</a:t>
                      </a:r>
                      <a:endParaRPr lang="en-US" sz="1500" b="0" dirty="0"/>
                    </a:p>
                  </a:txBody>
                  <a:tcPr marL="76541" marR="76541" marT="38271" marB="38271" anchor="ctr">
                    <a:solidFill>
                      <a:schemeClr val="accent3">
                        <a:lumMod val="40000"/>
                        <a:lumOff val="60000"/>
                      </a:schemeClr>
                    </a:solidFill>
                  </a:tcPr>
                </a:tc>
                <a:tc>
                  <a:txBody>
                    <a:bodyPr/>
                    <a:lstStyle/>
                    <a:p>
                      <a:pPr algn="ctr"/>
                      <a:r>
                        <a:rPr lang="en-US" sz="1500" b="1" dirty="0" smtClean="0"/>
                        <a:t>TRAIN</a:t>
                      </a:r>
                      <a:endParaRPr lang="en-US" sz="1500" b="1" dirty="0"/>
                    </a:p>
                  </a:txBody>
                  <a:tcPr marL="76541" marR="76541" marT="38271" marB="38271" anchor="ctr">
                    <a:solidFill>
                      <a:srgbClr val="C0504D"/>
                    </a:solidFill>
                  </a:tcPr>
                </a:tc>
              </a:tr>
            </a:tbl>
          </a:graphicData>
        </a:graphic>
      </p:graphicFrame>
    </p:spTree>
    <p:custDataLst>
      <p:tags r:id="rId1"/>
    </p:custDataLst>
    <p:extLst>
      <p:ext uri="{BB962C8B-B14F-4D97-AF65-F5344CB8AC3E}">
        <p14:creationId xmlns:p14="http://schemas.microsoft.com/office/powerpoint/2010/main" val="2764649016"/>
      </p:ext>
    </p:extLst>
  </p:cSld>
  <p:clrMapOvr>
    <a:masterClrMapping/>
  </p:clrMapOvr>
  <mc:AlternateContent xmlns:mc="http://schemas.openxmlformats.org/markup-compatibility/2006" xmlns:p14="http://schemas.microsoft.com/office/powerpoint/2010/main">
    <mc:Choice Requires="p14">
      <p:transition spd="slow" p14:dur="2000" advTm="201010"/>
    </mc:Choice>
    <mc:Fallback xmlns="">
      <p:transition spd="slow" advTm="201010"/>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P spid="3" grpId="0"/>
      <p:bldP spid="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Assessment of gene signatures</a:t>
            </a:r>
            <a:endParaRPr lang="en-US" dirty="0"/>
          </a:p>
        </p:txBody>
      </p:sp>
      <p:pic>
        <p:nvPicPr>
          <p:cNvPr id="5" name="Content Placeholder 4"/>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436044" y="1830705"/>
            <a:ext cx="4624813" cy="4525963"/>
          </a:xfrm>
        </p:spPr>
      </p:pic>
      <p:sp>
        <p:nvSpPr>
          <p:cNvPr id="4" name="Slide Number Placeholder 3"/>
          <p:cNvSpPr>
            <a:spLocks noGrp="1"/>
          </p:cNvSpPr>
          <p:nvPr>
            <p:ph type="sldNum" sz="quarter" idx="12"/>
          </p:nvPr>
        </p:nvSpPr>
        <p:spPr/>
        <p:txBody>
          <a:bodyPr/>
          <a:lstStyle/>
          <a:p>
            <a:fld id="{C71C242F-20BE-4F6C-ABA6-9DCC8641EF60}" type="slidenum">
              <a:rPr lang="en-US" smtClean="0"/>
              <a:pPr/>
              <a:t>14</a:t>
            </a:fld>
            <a:endParaRPr lang="en-US"/>
          </a:p>
        </p:txBody>
      </p:sp>
      <p:grpSp>
        <p:nvGrpSpPr>
          <p:cNvPr id="8" name="Group 7"/>
          <p:cNvGrpSpPr/>
          <p:nvPr/>
        </p:nvGrpSpPr>
        <p:grpSpPr>
          <a:xfrm>
            <a:off x="4663440" y="2164080"/>
            <a:ext cx="4130041" cy="1938992"/>
            <a:chOff x="4663440" y="2164080"/>
            <a:chExt cx="4130041" cy="1938992"/>
          </a:xfrm>
        </p:grpSpPr>
        <p:sp>
          <p:nvSpPr>
            <p:cNvPr id="3" name="TextBox 2"/>
            <p:cNvSpPr txBox="1"/>
            <p:nvPr/>
          </p:nvSpPr>
          <p:spPr>
            <a:xfrm>
              <a:off x="5440681" y="2164080"/>
              <a:ext cx="3352800" cy="1938992"/>
            </a:xfrm>
            <a:prstGeom prst="rect">
              <a:avLst/>
            </a:prstGeom>
            <a:noFill/>
          </p:spPr>
          <p:txBody>
            <a:bodyPr wrap="square" rtlCol="0">
              <a:spAutoFit/>
            </a:bodyPr>
            <a:lstStyle/>
            <a:p>
              <a:r>
                <a:rPr lang="en-US" dirty="0" smtClean="0">
                  <a:latin typeface="+mn-lt"/>
                </a:rPr>
                <a:t>About half of gene signatures provide prognostic “value added” over 97.5% of gene random signatures</a:t>
              </a:r>
              <a:endParaRPr lang="en-US" dirty="0">
                <a:latin typeface="+mn-lt"/>
              </a:endParaRPr>
            </a:p>
          </p:txBody>
        </p:sp>
        <p:cxnSp>
          <p:nvCxnSpPr>
            <p:cNvPr id="7" name="Straight Arrow Connector 6"/>
            <p:cNvCxnSpPr/>
            <p:nvPr/>
          </p:nvCxnSpPr>
          <p:spPr>
            <a:xfrm flipH="1">
              <a:off x="4663440" y="2438400"/>
              <a:ext cx="777241" cy="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sp>
        <p:nvSpPr>
          <p:cNvPr id="9" name="Text Box 4"/>
          <p:cNvSpPr txBox="1">
            <a:spLocks noChangeArrowheads="1"/>
          </p:cNvSpPr>
          <p:nvPr/>
        </p:nvSpPr>
        <p:spPr bwMode="auto">
          <a:xfrm>
            <a:off x="533764" y="6626136"/>
            <a:ext cx="3918240" cy="2318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1pPr>
            <a:lvl2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2pPr>
            <a:lvl3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3pPr>
            <a:lvl4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4pPr>
            <a:lvl5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5pPr>
            <a:lvl6pPr marL="15367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6pPr>
            <a:lvl7pPr marL="19939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7pPr>
            <a:lvl8pPr marL="24511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8pPr>
            <a:lvl9pPr marL="29083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9pPr>
          </a:lstStyle>
          <a:p>
            <a:r>
              <a:rPr lang="en-GB" sz="1100" b="1" dirty="0">
                <a:latin typeface="Arial" charset="0"/>
              </a:rPr>
              <a:t>Waldron L et al. JNCI J </a:t>
            </a:r>
            <a:r>
              <a:rPr lang="en-GB" sz="1100" b="1" dirty="0" err="1">
                <a:latin typeface="Arial" charset="0"/>
              </a:rPr>
              <a:t>Natl</a:t>
            </a:r>
            <a:r>
              <a:rPr lang="en-GB" sz="1100" b="1" dirty="0">
                <a:latin typeface="Arial" charset="0"/>
              </a:rPr>
              <a:t> Cancer </a:t>
            </a:r>
            <a:r>
              <a:rPr lang="en-GB" sz="1100" b="1" dirty="0" err="1">
                <a:latin typeface="Arial" charset="0"/>
              </a:rPr>
              <a:t>Inst</a:t>
            </a:r>
            <a:r>
              <a:rPr lang="en-GB" sz="1100" b="1" dirty="0">
                <a:latin typeface="Arial" charset="0"/>
              </a:rPr>
              <a:t> 2014;jnci.dju049</a:t>
            </a:r>
          </a:p>
        </p:txBody>
      </p:sp>
    </p:spTree>
    <p:extLst>
      <p:ext uri="{BB962C8B-B14F-4D97-AF65-F5344CB8AC3E}">
        <p14:creationId xmlns:p14="http://schemas.microsoft.com/office/powerpoint/2010/main" val="3835397563"/>
      </p:ext>
    </p:extLst>
  </p:cSld>
  <p:clrMapOvr>
    <a:masterClrMapping/>
  </p:clrMapOvr>
  <mc:AlternateContent xmlns:mc="http://schemas.openxmlformats.org/markup-compatibility/2006" xmlns:p14="http://schemas.microsoft.com/office/powerpoint/2010/main">
    <mc:Choice Requires="p14">
      <p:transition spd="slow" p14:dur="2000" advTm="109862"/>
    </mc:Choice>
    <mc:Fallback xmlns="">
      <p:transition spd="slow" advTm="109862"/>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“Leave-one-in/out”</a:t>
            </a:r>
            <a:br>
              <a:rPr lang="en-US" dirty="0" smtClean="0"/>
            </a:br>
            <a:r>
              <a:rPr lang="en-US" dirty="0" smtClean="0"/>
              <a:t>independent validation</a:t>
            </a:r>
            <a:endParaRPr lang="en-US" dirty="0"/>
          </a:p>
        </p:txBody>
      </p:sp>
      <p:sp>
        <p:nvSpPr>
          <p:cNvPr id="3" name="Content Placeholder 2"/>
          <p:cNvSpPr>
            <a:spLocks noGrp="1"/>
          </p:cNvSpPr>
          <p:nvPr>
            <p:ph idx="1"/>
          </p:nvPr>
        </p:nvSpPr>
        <p:spPr>
          <a:xfrm>
            <a:off x="457200" y="1600200"/>
            <a:ext cx="8229600" cy="4800600"/>
          </a:xfrm>
        </p:spPr>
        <p:txBody>
          <a:bodyPr>
            <a:normAutofit fontScale="70000" lnSpcReduction="20000"/>
          </a:bodyPr>
          <a:lstStyle/>
          <a:p>
            <a:pPr marL="0" indent="0">
              <a:buNone/>
            </a:pPr>
            <a:r>
              <a:rPr lang="en-US" sz="4600" b="1" dirty="0" smtClean="0"/>
              <a:t>Leave-one-in</a:t>
            </a:r>
            <a:r>
              <a:rPr lang="en-US" sz="4600" dirty="0" smtClean="0"/>
              <a:t>: train using each single dataset in turn, test on the rest:</a:t>
            </a:r>
          </a:p>
          <a:p>
            <a:pPr marL="0" indent="0">
              <a:buNone/>
            </a:pPr>
            <a:endParaRPr lang="en-US" dirty="0" smtClean="0"/>
          </a:p>
          <a:p>
            <a:pPr marL="971550" lvl="1" indent="-514350">
              <a:buFont typeface="+mj-lt"/>
              <a:buAutoNum type="arabicPeriod"/>
            </a:pPr>
            <a:r>
              <a:rPr lang="en-US" b="1" i="1" dirty="0" smtClean="0"/>
              <a:t>  </a:t>
            </a:r>
            <a:r>
              <a:rPr lang="en-US" b="1" i="1" dirty="0" err="1" smtClean="0"/>
              <a:t>simulatorZ</a:t>
            </a:r>
            <a:r>
              <a:rPr lang="en-US" dirty="0" smtClean="0"/>
              <a:t> </a:t>
            </a:r>
            <a:r>
              <a:rPr lang="en-US" dirty="0"/>
              <a:t>Bioconductor </a:t>
            </a:r>
            <a:r>
              <a:rPr lang="en-US" dirty="0" smtClean="0"/>
              <a:t>package</a:t>
            </a:r>
          </a:p>
          <a:p>
            <a:pPr marL="971550" lvl="1" indent="-514350">
              <a:buFont typeface="+mj-lt"/>
              <a:buAutoNum type="arabicPeriod"/>
            </a:pPr>
            <a:r>
              <a:rPr lang="en-US" dirty="0" smtClean="0"/>
              <a:t>Zhang </a:t>
            </a:r>
            <a:r>
              <a:rPr lang="en-US" dirty="0"/>
              <a:t>Y, </a:t>
            </a:r>
            <a:r>
              <a:rPr lang="en-US" dirty="0" err="1"/>
              <a:t>Bernau</a:t>
            </a:r>
            <a:r>
              <a:rPr lang="en-US" dirty="0"/>
              <a:t> C, Parmigiani G, </a:t>
            </a:r>
            <a:r>
              <a:rPr lang="en-US" dirty="0" smtClean="0"/>
              <a:t>Waldron L</a:t>
            </a:r>
            <a:r>
              <a:rPr lang="en-US" dirty="0"/>
              <a:t>:</a:t>
            </a:r>
            <a:r>
              <a:rPr lang="en-US" sz="1200" dirty="0"/>
              <a:t>. </a:t>
            </a:r>
            <a:r>
              <a:rPr lang="en-US" b="1" dirty="0"/>
              <a:t>Dataset heterogeneity in the validation of prediction models across studies.</a:t>
            </a:r>
            <a:r>
              <a:rPr lang="en-US" dirty="0"/>
              <a:t> (in preparation)</a:t>
            </a:r>
          </a:p>
          <a:p>
            <a:pPr marL="971550" lvl="1" indent="-514350">
              <a:buFont typeface="+mj-lt"/>
              <a:buAutoNum type="arabicPeriod"/>
            </a:pPr>
            <a:r>
              <a:rPr lang="en-US" dirty="0" err="1" smtClean="0"/>
              <a:t>Trippa</a:t>
            </a:r>
            <a:r>
              <a:rPr lang="en-US" dirty="0" smtClean="0"/>
              <a:t> </a:t>
            </a:r>
            <a:r>
              <a:rPr lang="en-US" dirty="0"/>
              <a:t>L, Waldron L, </a:t>
            </a:r>
            <a:r>
              <a:rPr lang="en-US" dirty="0" err="1"/>
              <a:t>Huttenhower</a:t>
            </a:r>
            <a:r>
              <a:rPr lang="en-US" dirty="0"/>
              <a:t> C, Parmigiani G: </a:t>
            </a:r>
            <a:r>
              <a:rPr lang="en-US" b="1" dirty="0"/>
              <a:t>Bayesian nonparametric cross-study validation of prediction methods</a:t>
            </a:r>
            <a:r>
              <a:rPr lang="en-US" dirty="0"/>
              <a:t>. Ann. Appl. Stat. 2015, </a:t>
            </a:r>
            <a:r>
              <a:rPr lang="en-US" b="1" dirty="0"/>
              <a:t>9</a:t>
            </a:r>
            <a:r>
              <a:rPr lang="en-US" dirty="0"/>
              <a:t>:402–428</a:t>
            </a:r>
            <a:r>
              <a:rPr lang="en-US" dirty="0" smtClean="0"/>
              <a:t>.</a:t>
            </a:r>
            <a:endParaRPr lang="en-US" dirty="0"/>
          </a:p>
          <a:p>
            <a:pPr marL="971550" lvl="1" indent="-514350">
              <a:buFont typeface="+mj-lt"/>
              <a:buAutoNum type="arabicPeriod"/>
            </a:pPr>
            <a:r>
              <a:rPr lang="en-US" dirty="0" err="1"/>
              <a:t>Bernau</a:t>
            </a:r>
            <a:r>
              <a:rPr lang="en-US" dirty="0"/>
              <a:t> C, Riester M, </a:t>
            </a:r>
            <a:r>
              <a:rPr lang="en-US" dirty="0" err="1"/>
              <a:t>Boulesteix</a:t>
            </a:r>
            <a:r>
              <a:rPr lang="en-US" dirty="0"/>
              <a:t> A-L, Parmigiani G, </a:t>
            </a:r>
            <a:r>
              <a:rPr lang="en-US" dirty="0" err="1"/>
              <a:t>Huttenhower</a:t>
            </a:r>
            <a:r>
              <a:rPr lang="en-US" dirty="0"/>
              <a:t> C, Waldron L*, </a:t>
            </a:r>
            <a:r>
              <a:rPr lang="en-US" dirty="0" err="1"/>
              <a:t>Trippa</a:t>
            </a:r>
            <a:r>
              <a:rPr lang="en-US" dirty="0"/>
              <a:t> L*: </a:t>
            </a:r>
            <a:r>
              <a:rPr lang="en-US" b="1" dirty="0"/>
              <a:t>Cross-study validation for the assessment of prediction algorithms</a:t>
            </a:r>
            <a:r>
              <a:rPr lang="en-US" dirty="0"/>
              <a:t>. Bioinformatics 2014, </a:t>
            </a:r>
            <a:r>
              <a:rPr lang="en-US" b="1" dirty="0"/>
              <a:t>30</a:t>
            </a:r>
            <a:r>
              <a:rPr lang="en-US" dirty="0"/>
              <a:t>:i105–12.</a:t>
            </a:r>
          </a:p>
          <a:p>
            <a:pPr marL="971550" lvl="1" indent="-514350">
              <a:buFont typeface="+mj-lt"/>
              <a:buAutoNum type="arabicPeriod"/>
            </a:pPr>
            <a:r>
              <a:rPr lang="en-US" dirty="0" smtClean="0"/>
              <a:t>Zhao </a:t>
            </a:r>
            <a:r>
              <a:rPr lang="en-US" dirty="0"/>
              <a:t>SD, Parmigiani G, </a:t>
            </a:r>
            <a:r>
              <a:rPr lang="en-US" dirty="0" err="1"/>
              <a:t>Huttenhower</a:t>
            </a:r>
            <a:r>
              <a:rPr lang="en-US" dirty="0"/>
              <a:t> C, Waldron L: </a:t>
            </a:r>
            <a:r>
              <a:rPr lang="en-US" b="1" dirty="0" err="1"/>
              <a:t>Más</a:t>
            </a:r>
            <a:r>
              <a:rPr lang="en-US" b="1" dirty="0"/>
              <a:t>-o-</a:t>
            </a:r>
            <a:r>
              <a:rPr lang="en-US" b="1" dirty="0" err="1"/>
              <a:t>menos</a:t>
            </a:r>
            <a:r>
              <a:rPr lang="en-US" b="1" dirty="0"/>
              <a:t>: a simple sign averaging method for discrimination in genomic data analysis</a:t>
            </a:r>
            <a:r>
              <a:rPr lang="en-US" dirty="0"/>
              <a:t>. Bioinformatics 2014, </a:t>
            </a:r>
            <a:r>
              <a:rPr lang="en-US" b="1" dirty="0"/>
              <a:t>30</a:t>
            </a:r>
            <a:r>
              <a:rPr lang="en-US" dirty="0"/>
              <a:t>:3062–3069</a:t>
            </a:r>
            <a:r>
              <a:rPr lang="en-US" dirty="0" smtClean="0"/>
              <a:t>.</a:t>
            </a:r>
          </a:p>
        </p:txBody>
      </p:sp>
    </p:spTree>
    <p:extLst>
      <p:ext uri="{BB962C8B-B14F-4D97-AF65-F5344CB8AC3E}">
        <p14:creationId xmlns:p14="http://schemas.microsoft.com/office/powerpoint/2010/main" val="675633054"/>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“Leave-one-in/out”</a:t>
            </a:r>
            <a:br>
              <a:rPr lang="en-US" dirty="0" smtClean="0"/>
            </a:br>
            <a:r>
              <a:rPr lang="en-US" dirty="0" smtClean="0"/>
              <a:t>independent validation</a:t>
            </a:r>
            <a:endParaRPr lang="en-US" dirty="0"/>
          </a:p>
        </p:txBody>
      </p:sp>
      <p:sp>
        <p:nvSpPr>
          <p:cNvPr id="3" name="Content Placeholder 2"/>
          <p:cNvSpPr>
            <a:spLocks noGrp="1"/>
          </p:cNvSpPr>
          <p:nvPr>
            <p:ph idx="1"/>
          </p:nvPr>
        </p:nvSpPr>
        <p:spPr>
          <a:xfrm>
            <a:off x="457200" y="1600200"/>
            <a:ext cx="8229600" cy="4800600"/>
          </a:xfrm>
        </p:spPr>
        <p:txBody>
          <a:bodyPr>
            <a:normAutofit/>
          </a:bodyPr>
          <a:lstStyle/>
          <a:p>
            <a:pPr marL="0" indent="0">
              <a:buNone/>
            </a:pPr>
            <a:r>
              <a:rPr lang="en-US" b="1" dirty="0" smtClean="0"/>
              <a:t>Leave-one-out</a:t>
            </a:r>
            <a:r>
              <a:rPr lang="en-US" dirty="0" smtClean="0"/>
              <a:t>: train using all but one dataset, test on the one remaining:</a:t>
            </a:r>
          </a:p>
          <a:p>
            <a:pPr lvl="1"/>
            <a:endParaRPr lang="en-US" dirty="0" smtClean="0"/>
          </a:p>
        </p:txBody>
      </p:sp>
      <p:sp>
        <p:nvSpPr>
          <p:cNvPr id="5" name="TextBox 4"/>
          <p:cNvSpPr txBox="1"/>
          <p:nvPr/>
        </p:nvSpPr>
        <p:spPr>
          <a:xfrm>
            <a:off x="1251857" y="4626426"/>
            <a:ext cx="1164802" cy="369332"/>
          </a:xfrm>
          <a:prstGeom prst="rect">
            <a:avLst/>
          </a:prstGeom>
          <a:noFill/>
        </p:spPr>
        <p:txBody>
          <a:bodyPr wrap="none" rtlCol="0">
            <a:spAutoFit/>
          </a:bodyPr>
          <a:lstStyle/>
          <a:p>
            <a:r>
              <a:rPr lang="en-US" dirty="0" smtClean="0">
                <a:latin typeface="+mn-lt"/>
              </a:rPr>
              <a:t>Iteration #</a:t>
            </a:r>
            <a:endParaRPr lang="en-US" dirty="0">
              <a:latin typeface="+mn-lt"/>
            </a:endParaRPr>
          </a:p>
        </p:txBody>
      </p:sp>
      <p:sp>
        <p:nvSpPr>
          <p:cNvPr id="6" name="TextBox 5"/>
          <p:cNvSpPr txBox="1"/>
          <p:nvPr/>
        </p:nvSpPr>
        <p:spPr>
          <a:xfrm>
            <a:off x="3995057" y="2954494"/>
            <a:ext cx="1074746" cy="369332"/>
          </a:xfrm>
          <a:prstGeom prst="rect">
            <a:avLst/>
          </a:prstGeom>
          <a:noFill/>
        </p:spPr>
        <p:txBody>
          <a:bodyPr wrap="none" rtlCol="0">
            <a:spAutoFit/>
          </a:bodyPr>
          <a:lstStyle/>
          <a:p>
            <a:r>
              <a:rPr lang="en-US" dirty="0" smtClean="0">
                <a:latin typeface="+mn-lt"/>
              </a:rPr>
              <a:t>Dataset #</a:t>
            </a:r>
            <a:endParaRPr lang="en-US" dirty="0">
              <a:latin typeface="+mn-lt"/>
            </a:endParaRPr>
          </a:p>
        </p:txBody>
      </p:sp>
      <p:graphicFrame>
        <p:nvGraphicFramePr>
          <p:cNvPr id="7" name="Table 6"/>
          <p:cNvGraphicFramePr>
            <a:graphicFrameLocks noGrp="1"/>
          </p:cNvGraphicFramePr>
          <p:nvPr>
            <p:extLst>
              <p:ext uri="{D42A27DB-BD31-4B8C-83A1-F6EECF244321}">
                <p14:modId xmlns:p14="http://schemas.microsoft.com/office/powerpoint/2010/main" val="251342546"/>
              </p:ext>
            </p:extLst>
          </p:nvPr>
        </p:nvGraphicFramePr>
        <p:xfrm>
          <a:off x="2514600" y="3429000"/>
          <a:ext cx="3672944" cy="2370643"/>
        </p:xfrm>
        <a:graphic>
          <a:graphicData uri="http://schemas.openxmlformats.org/drawingml/2006/table">
            <a:tbl>
              <a:tblPr firstRow="1" bandRow="1"/>
              <a:tblGrid>
                <a:gridCol w="441174"/>
                <a:gridCol w="646354"/>
                <a:gridCol w="646354"/>
                <a:gridCol w="646354"/>
                <a:gridCol w="646354"/>
                <a:gridCol w="646354"/>
              </a:tblGrid>
              <a:tr h="430543">
                <a:tc>
                  <a:txBody>
                    <a:bodyPr/>
                    <a:lstStyle/>
                    <a:p>
                      <a:pPr algn="ctr"/>
                      <a:endParaRPr lang="en-US" sz="1500" b="1" dirty="0"/>
                    </a:p>
                  </a:txBody>
                  <a:tcPr marL="76541" marR="76541" marT="38271" marB="38271" anchor="ctr">
                    <a:noFill/>
                  </a:tcPr>
                </a:tc>
                <a:tc>
                  <a:txBody>
                    <a:bodyPr/>
                    <a:lstStyle/>
                    <a:p>
                      <a:pPr algn="ctr"/>
                      <a:r>
                        <a:rPr lang="en-US" sz="1500" b="0" dirty="0" smtClean="0"/>
                        <a:t>1</a:t>
                      </a:r>
                      <a:endParaRPr lang="en-US" sz="1500" b="0" dirty="0"/>
                    </a:p>
                  </a:txBody>
                  <a:tcPr marL="76541" marR="76541" marT="38271" marB="38271" anchor="ctr">
                    <a:noFill/>
                  </a:tcPr>
                </a:tc>
                <a:tc>
                  <a:txBody>
                    <a:bodyPr/>
                    <a:lstStyle/>
                    <a:p>
                      <a:pPr algn="ctr"/>
                      <a:r>
                        <a:rPr lang="en-US" sz="1500" b="0" dirty="0" smtClean="0"/>
                        <a:t>2</a:t>
                      </a:r>
                      <a:endParaRPr lang="en-US" sz="1500" b="0" dirty="0"/>
                    </a:p>
                  </a:txBody>
                  <a:tcPr marL="76541" marR="76541" marT="38271" marB="38271" anchor="ctr">
                    <a:noFill/>
                  </a:tcPr>
                </a:tc>
                <a:tc>
                  <a:txBody>
                    <a:bodyPr/>
                    <a:lstStyle/>
                    <a:p>
                      <a:pPr algn="ctr"/>
                      <a:r>
                        <a:rPr lang="en-US" sz="1500" b="0" dirty="0" smtClean="0"/>
                        <a:t>3</a:t>
                      </a:r>
                      <a:endParaRPr lang="en-US" sz="1500" b="0" dirty="0"/>
                    </a:p>
                  </a:txBody>
                  <a:tcPr marL="76541" marR="76541" marT="38271" marB="38271" anchor="ctr">
                    <a:noFill/>
                  </a:tcPr>
                </a:tc>
                <a:tc>
                  <a:txBody>
                    <a:bodyPr/>
                    <a:lstStyle/>
                    <a:p>
                      <a:pPr algn="ctr"/>
                      <a:r>
                        <a:rPr lang="en-US" sz="1500" b="0" dirty="0" smtClean="0"/>
                        <a:t>4</a:t>
                      </a:r>
                      <a:endParaRPr lang="en-US" sz="1500" b="0" dirty="0"/>
                    </a:p>
                  </a:txBody>
                  <a:tcPr marL="76541" marR="76541" marT="38271" marB="38271" anchor="ctr">
                    <a:noFill/>
                  </a:tcPr>
                </a:tc>
                <a:tc>
                  <a:txBody>
                    <a:bodyPr/>
                    <a:lstStyle/>
                    <a:p>
                      <a:pPr algn="ctr"/>
                      <a:r>
                        <a:rPr lang="en-US" sz="1500" b="0" dirty="0" smtClean="0"/>
                        <a:t>5</a:t>
                      </a:r>
                      <a:endParaRPr lang="en-US" sz="1500" b="0" dirty="0"/>
                    </a:p>
                  </a:txBody>
                  <a:tcPr marL="76541" marR="76541" marT="38271" marB="38271" anchor="ctr">
                    <a:noFill/>
                  </a:tcPr>
                </a:tc>
              </a:tr>
              <a:tr h="388020">
                <a:tc>
                  <a:txBody>
                    <a:bodyPr/>
                    <a:lstStyle/>
                    <a:p>
                      <a:pPr algn="ctr"/>
                      <a:r>
                        <a:rPr lang="en-US" sz="1500" b="0" dirty="0" smtClean="0"/>
                        <a:t>1</a:t>
                      </a:r>
                      <a:endParaRPr lang="en-US" sz="1500" b="0" dirty="0"/>
                    </a:p>
                  </a:txBody>
                  <a:tcPr marL="76541" marR="76541" marT="38271" marB="38271" anchor="ctr">
                    <a:solidFill>
                      <a:srgbClr val="FFFFFF"/>
                    </a:solidFill>
                  </a:tcPr>
                </a:tc>
                <a:tc>
                  <a:txBody>
                    <a:bodyPr/>
                    <a:lstStyle/>
                    <a:p>
                      <a:pPr algn="ctr"/>
                      <a:r>
                        <a:rPr lang="en-US" sz="1500" b="0" dirty="0" smtClean="0"/>
                        <a:t>TEST</a:t>
                      </a:r>
                      <a:endParaRPr lang="en-US" sz="1500" b="0" dirty="0"/>
                    </a:p>
                  </a:txBody>
                  <a:tcPr marL="76541" marR="76541" marT="38271" marB="38271" anchor="ctr">
                    <a:solidFill>
                      <a:schemeClr val="accent3">
                        <a:lumMod val="40000"/>
                        <a:lumOff val="60000"/>
                      </a:schemeClr>
                    </a:solidFill>
                  </a:tcPr>
                </a:tc>
                <a:tc>
                  <a:txBody>
                    <a:bodyPr/>
                    <a:lstStyle/>
                    <a:p>
                      <a:pPr algn="ctr"/>
                      <a:r>
                        <a:rPr lang="en-US" sz="1500" b="1" dirty="0" smtClean="0"/>
                        <a:t>TRAIN</a:t>
                      </a:r>
                      <a:endParaRPr lang="en-US" sz="1500" b="1" baseline="-25000" dirty="0"/>
                    </a:p>
                  </a:txBody>
                  <a:tcPr marL="76541" marR="76541" marT="38271" marB="38271" anchor="ctr">
                    <a:solidFill>
                      <a:schemeClr val="accent2"/>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500" b="1" dirty="0" smtClean="0"/>
                        <a:t>TRAIN</a:t>
                      </a:r>
                      <a:endParaRPr lang="en-US" sz="1500" b="1" baseline="-25000" dirty="0" smtClean="0"/>
                    </a:p>
                  </a:txBody>
                  <a:tcPr marL="76541" marR="76541" marT="38271" marB="38271" anchor="ctr">
                    <a:solidFill>
                      <a:schemeClr val="accent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00" b="1" i="0" u="none" strike="noStrike" kern="1200" cap="none" spc="0" normalizeH="0" baseline="0" noProof="0" dirty="0" smtClean="0">
                          <a:ln>
                            <a:noFill/>
                          </a:ln>
                          <a:solidFill>
                            <a:prstClr val="black"/>
                          </a:solidFill>
                          <a:effectLst/>
                          <a:uLnTx/>
                          <a:uFillTx/>
                          <a:latin typeface="+mn-lt"/>
                          <a:ea typeface="+mn-ea"/>
                          <a:cs typeface="+mn-cs"/>
                        </a:rPr>
                        <a:t>TRAIN</a:t>
                      </a:r>
                      <a:endParaRPr kumimoji="0" lang="en-US" sz="1500" b="1" i="0" u="none" strike="noStrike" kern="1200" cap="none" spc="0" normalizeH="0" baseline="-25000" noProof="0" dirty="0" smtClean="0">
                        <a:ln>
                          <a:noFill/>
                        </a:ln>
                        <a:solidFill>
                          <a:prstClr val="black"/>
                        </a:solidFill>
                        <a:effectLst/>
                        <a:uLnTx/>
                        <a:uFillTx/>
                        <a:latin typeface="+mn-lt"/>
                        <a:ea typeface="+mn-ea"/>
                        <a:cs typeface="+mn-cs"/>
                      </a:endParaRPr>
                    </a:p>
                  </a:txBody>
                  <a:tcPr marL="76541" marR="76541" marT="38271" marB="38271" anchor="ctr">
                    <a:solidFill>
                      <a:schemeClr val="accent2"/>
                    </a:solidFill>
                  </a:tcPr>
                </a:tc>
                <a:tc>
                  <a:txBody>
                    <a:bodyPr/>
                    <a:lstStyle/>
                    <a:p>
                      <a:pPr algn="ctr"/>
                      <a:r>
                        <a:rPr lang="en-US" sz="1500" b="1" dirty="0" smtClean="0"/>
                        <a:t>TRAIN</a:t>
                      </a:r>
                      <a:endParaRPr lang="en-US" sz="1500" b="1" dirty="0"/>
                    </a:p>
                  </a:txBody>
                  <a:tcPr marL="76541" marR="76541" marT="38271" marB="38271" anchor="ctr">
                    <a:solidFill>
                      <a:schemeClr val="accent2"/>
                    </a:solidFill>
                  </a:tcPr>
                </a:tc>
              </a:tr>
              <a:tr h="388020">
                <a:tc>
                  <a:txBody>
                    <a:bodyPr/>
                    <a:lstStyle/>
                    <a:p>
                      <a:pPr algn="ctr"/>
                      <a:r>
                        <a:rPr lang="en-US" sz="1500" b="0" dirty="0" smtClean="0"/>
                        <a:t>2</a:t>
                      </a:r>
                      <a:endParaRPr lang="en-US" sz="1500" b="0" dirty="0"/>
                    </a:p>
                  </a:txBody>
                  <a:tcPr marL="76541" marR="76541" marT="38271" marB="38271" anchor="ctr">
                    <a:solidFill>
                      <a:srgbClr val="FFFFFF"/>
                    </a:solidFill>
                  </a:tcPr>
                </a:tc>
                <a:tc>
                  <a:txBody>
                    <a:bodyPr/>
                    <a:lstStyle/>
                    <a:p>
                      <a:pPr algn="ctr"/>
                      <a:r>
                        <a:rPr lang="en-US" sz="1500" b="1" dirty="0" smtClean="0"/>
                        <a:t>TRAIN</a:t>
                      </a:r>
                      <a:endParaRPr lang="en-US" sz="1500" b="1" dirty="0"/>
                    </a:p>
                  </a:txBody>
                  <a:tcPr marL="76541" marR="76541" marT="38271" marB="38271" anchor="ctr">
                    <a:solidFill>
                      <a:schemeClr val="accent2"/>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500" b="0" dirty="0" smtClean="0"/>
                        <a:t>TEST</a:t>
                      </a:r>
                    </a:p>
                  </a:txBody>
                  <a:tcPr marL="76541" marR="76541" marT="38271" marB="38271" anchor="ctr">
                    <a:solidFill>
                      <a:srgbClr val="D7E4BD"/>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500" b="1" dirty="0" smtClean="0"/>
                        <a:t>TRAIN</a:t>
                      </a:r>
                    </a:p>
                  </a:txBody>
                  <a:tcPr marL="76541" marR="76541" marT="38271" marB="38271" anchor="ctr">
                    <a:solidFill>
                      <a:schemeClr val="accent2"/>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500" b="1" dirty="0" smtClean="0"/>
                        <a:t>TRAIN</a:t>
                      </a:r>
                    </a:p>
                  </a:txBody>
                  <a:tcPr marL="76541" marR="76541" marT="38271" marB="38271" anchor="ctr">
                    <a:solidFill>
                      <a:schemeClr val="accent2"/>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500" b="1" dirty="0" smtClean="0"/>
                        <a:t>TRAIN</a:t>
                      </a:r>
                    </a:p>
                  </a:txBody>
                  <a:tcPr marL="76541" marR="76541" marT="38271" marB="38271" anchor="ctr">
                    <a:solidFill>
                      <a:schemeClr val="accent2"/>
                    </a:solidFill>
                  </a:tcPr>
                </a:tc>
              </a:tr>
              <a:tr h="388020">
                <a:tc>
                  <a:txBody>
                    <a:bodyPr/>
                    <a:lstStyle/>
                    <a:p>
                      <a:pPr algn="ctr"/>
                      <a:r>
                        <a:rPr lang="en-US" sz="1500" b="0" dirty="0" smtClean="0"/>
                        <a:t>3</a:t>
                      </a:r>
                      <a:endParaRPr lang="en-US" sz="1500" b="0" dirty="0"/>
                    </a:p>
                  </a:txBody>
                  <a:tcPr marL="76541" marR="76541" marT="38271" marB="38271" anchor="ctr">
                    <a:solidFill>
                      <a:srgbClr val="FFFFFF"/>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500" b="1" dirty="0" smtClean="0"/>
                        <a:t>TRAIN</a:t>
                      </a:r>
                    </a:p>
                  </a:txBody>
                  <a:tcPr marL="76541" marR="76541" marT="38271" marB="38271" anchor="ctr">
                    <a:solidFill>
                      <a:schemeClr val="accent2"/>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500" b="1" dirty="0" smtClean="0"/>
                        <a:t>TRAIN</a:t>
                      </a:r>
                    </a:p>
                  </a:txBody>
                  <a:tcPr marL="76541" marR="76541" marT="38271" marB="38271" anchor="ctr">
                    <a:solidFill>
                      <a:schemeClr val="accent2"/>
                    </a:solidFill>
                  </a:tcPr>
                </a:tc>
                <a:tc>
                  <a:txBody>
                    <a:bodyPr/>
                    <a:lstStyle/>
                    <a:p>
                      <a:pPr algn="ctr"/>
                      <a:r>
                        <a:rPr lang="en-US" sz="1500" b="0" dirty="0" smtClean="0"/>
                        <a:t>TEST</a:t>
                      </a:r>
                      <a:endParaRPr lang="en-US" sz="1500" b="0" dirty="0"/>
                    </a:p>
                  </a:txBody>
                  <a:tcPr marL="76541" marR="76541" marT="38271" marB="38271" anchor="ctr">
                    <a:solidFill>
                      <a:schemeClr val="accent3">
                        <a:lumMod val="40000"/>
                        <a:lumOff val="60000"/>
                      </a:schemeClr>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500" b="1" dirty="0" smtClean="0"/>
                        <a:t>TRAIN</a:t>
                      </a:r>
                    </a:p>
                  </a:txBody>
                  <a:tcPr marL="76541" marR="76541" marT="38271" marB="38271" anchor="ctr">
                    <a:solidFill>
                      <a:schemeClr val="accent2"/>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500" b="1" dirty="0" smtClean="0"/>
                        <a:t>TRAIN</a:t>
                      </a:r>
                    </a:p>
                  </a:txBody>
                  <a:tcPr marL="76541" marR="76541" marT="38271" marB="38271" anchor="ctr">
                    <a:solidFill>
                      <a:schemeClr val="accent2"/>
                    </a:solidFill>
                  </a:tcPr>
                </a:tc>
              </a:tr>
              <a:tr h="388020">
                <a:tc>
                  <a:txBody>
                    <a:bodyPr/>
                    <a:lstStyle/>
                    <a:p>
                      <a:pPr algn="ctr"/>
                      <a:r>
                        <a:rPr lang="en-US" sz="1500" b="0" dirty="0" smtClean="0"/>
                        <a:t>4</a:t>
                      </a:r>
                      <a:endParaRPr lang="en-US" sz="1500" b="0" dirty="0"/>
                    </a:p>
                  </a:txBody>
                  <a:tcPr marL="76541" marR="76541" marT="38271" marB="38271" anchor="ctr">
                    <a:solidFill>
                      <a:srgbClr val="FFFFFF"/>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500" b="1" dirty="0" smtClean="0"/>
                        <a:t>TRAIN</a:t>
                      </a:r>
                    </a:p>
                  </a:txBody>
                  <a:tcPr marL="76541" marR="76541" marT="38271" marB="38271" anchor="ctr">
                    <a:solidFill>
                      <a:schemeClr val="accent2"/>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500" b="1" dirty="0" smtClean="0"/>
                        <a:t>TRAIN</a:t>
                      </a:r>
                    </a:p>
                  </a:txBody>
                  <a:tcPr marL="76541" marR="76541" marT="38271" marB="38271" anchor="ctr">
                    <a:solidFill>
                      <a:schemeClr val="accent2"/>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500" b="1" dirty="0" smtClean="0"/>
                        <a:t>TRAIN</a:t>
                      </a:r>
                    </a:p>
                  </a:txBody>
                  <a:tcPr marL="76541" marR="76541" marT="38271" marB="38271" anchor="ctr">
                    <a:solidFill>
                      <a:schemeClr val="accent2"/>
                    </a:solidFill>
                  </a:tcPr>
                </a:tc>
                <a:tc>
                  <a:txBody>
                    <a:bodyPr/>
                    <a:lstStyle/>
                    <a:p>
                      <a:pPr algn="ctr"/>
                      <a:r>
                        <a:rPr lang="en-US" sz="1500" b="0" dirty="0" smtClean="0"/>
                        <a:t>TEST</a:t>
                      </a:r>
                      <a:endParaRPr lang="en-US" sz="1500" b="0" dirty="0"/>
                    </a:p>
                  </a:txBody>
                  <a:tcPr marL="76541" marR="76541" marT="38271" marB="38271" anchor="ctr">
                    <a:solidFill>
                      <a:srgbClr val="D7E4BD"/>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500" b="1" dirty="0" smtClean="0"/>
                        <a:t>TRAIN</a:t>
                      </a:r>
                    </a:p>
                  </a:txBody>
                  <a:tcPr marL="76541" marR="76541" marT="38271" marB="38271" anchor="ctr">
                    <a:solidFill>
                      <a:schemeClr val="accent2"/>
                    </a:solidFill>
                  </a:tcPr>
                </a:tc>
              </a:tr>
              <a:tr h="388020">
                <a:tc>
                  <a:txBody>
                    <a:bodyPr/>
                    <a:lstStyle/>
                    <a:p>
                      <a:pPr algn="ctr"/>
                      <a:r>
                        <a:rPr lang="en-US" sz="1500" b="0" dirty="0" smtClean="0"/>
                        <a:t>5</a:t>
                      </a:r>
                      <a:endParaRPr lang="en-US" sz="1500" b="0" dirty="0"/>
                    </a:p>
                  </a:txBody>
                  <a:tcPr marL="76541" marR="76541" marT="38271" marB="38271" anchor="ctr">
                    <a:solidFill>
                      <a:srgbClr val="FFFFFF"/>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500" b="1" dirty="0" smtClean="0"/>
                        <a:t>TRAIN</a:t>
                      </a:r>
                    </a:p>
                  </a:txBody>
                  <a:tcPr marL="76541" marR="76541" marT="38271" marB="38271" anchor="ctr">
                    <a:solidFill>
                      <a:schemeClr val="accent2"/>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500" b="1" dirty="0" smtClean="0"/>
                        <a:t>TRAIN</a:t>
                      </a:r>
                    </a:p>
                  </a:txBody>
                  <a:tcPr marL="76541" marR="76541" marT="38271" marB="38271" anchor="ctr">
                    <a:solidFill>
                      <a:schemeClr val="accent2"/>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500" b="1" dirty="0" smtClean="0"/>
                        <a:t>TRAIN</a:t>
                      </a:r>
                    </a:p>
                  </a:txBody>
                  <a:tcPr marL="76541" marR="76541" marT="38271" marB="38271" anchor="ctr">
                    <a:solidFill>
                      <a:schemeClr val="accent2"/>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500" b="1" dirty="0" smtClean="0"/>
                        <a:t>TRAIN</a:t>
                      </a:r>
                    </a:p>
                  </a:txBody>
                  <a:tcPr marL="76541" marR="76541" marT="38271" marB="38271" anchor="ctr">
                    <a:solidFill>
                      <a:schemeClr val="accent2"/>
                    </a:solidFill>
                  </a:tcPr>
                </a:tc>
                <a:tc>
                  <a:txBody>
                    <a:bodyPr/>
                    <a:lstStyle/>
                    <a:p>
                      <a:pPr algn="ctr"/>
                      <a:r>
                        <a:rPr lang="en-US" sz="1500" b="0" dirty="0" smtClean="0"/>
                        <a:t>TEST</a:t>
                      </a:r>
                      <a:endParaRPr lang="en-US" sz="1500" b="0" dirty="0"/>
                    </a:p>
                  </a:txBody>
                  <a:tcPr marL="76541" marR="76541" marT="38271" marB="38271" anchor="ctr">
                    <a:solidFill>
                      <a:srgbClr val="D7E4BD"/>
                    </a:solidFill>
                  </a:tcPr>
                </a:tc>
              </a:tr>
            </a:tbl>
          </a:graphicData>
        </a:graphic>
      </p:graphicFrame>
    </p:spTree>
    <p:extLst>
      <p:ext uri="{BB962C8B-B14F-4D97-AF65-F5344CB8AC3E}">
        <p14:creationId xmlns:p14="http://schemas.microsoft.com/office/powerpoint/2010/main" val="393463831"/>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“Leave-one-in/out”</a:t>
            </a:r>
            <a:br>
              <a:rPr lang="en-US" dirty="0" smtClean="0"/>
            </a:br>
            <a:r>
              <a:rPr lang="en-US" dirty="0" smtClean="0"/>
              <a:t>independent validation</a:t>
            </a:r>
            <a:endParaRPr lang="en-US" dirty="0"/>
          </a:p>
        </p:txBody>
      </p:sp>
      <p:sp>
        <p:nvSpPr>
          <p:cNvPr id="3" name="Content Placeholder 2"/>
          <p:cNvSpPr>
            <a:spLocks noGrp="1"/>
          </p:cNvSpPr>
          <p:nvPr>
            <p:ph idx="1"/>
          </p:nvPr>
        </p:nvSpPr>
        <p:spPr>
          <a:xfrm>
            <a:off x="457200" y="1600200"/>
            <a:ext cx="8229600" cy="4800600"/>
          </a:xfrm>
        </p:spPr>
        <p:txBody>
          <a:bodyPr>
            <a:normAutofit/>
          </a:bodyPr>
          <a:lstStyle/>
          <a:p>
            <a:pPr marL="0" indent="0">
              <a:buNone/>
            </a:pPr>
            <a:r>
              <a:rPr lang="en-US" b="1" dirty="0"/>
              <a:t>Leave-one-out</a:t>
            </a:r>
            <a:r>
              <a:rPr lang="en-US" dirty="0"/>
              <a:t>: train using all but one dataset, test on the one remaining</a:t>
            </a:r>
            <a:r>
              <a:rPr lang="en-US" dirty="0" smtClean="0"/>
              <a:t>:</a:t>
            </a:r>
          </a:p>
          <a:p>
            <a:pPr marL="0" indent="0">
              <a:buNone/>
            </a:pPr>
            <a:endParaRPr lang="en-US" dirty="0"/>
          </a:p>
          <a:p>
            <a:pPr marL="971550" lvl="1" indent="-514350">
              <a:buFont typeface="+mj-lt"/>
              <a:buAutoNum type="arabicPeriod"/>
            </a:pPr>
            <a:r>
              <a:rPr lang="en-US" sz="2000" dirty="0" smtClean="0"/>
              <a:t>Riester M </a:t>
            </a:r>
            <a:r>
              <a:rPr lang="en-US" sz="2000" i="1" dirty="0" smtClean="0"/>
              <a:t>et al.</a:t>
            </a:r>
            <a:r>
              <a:rPr lang="en-US" sz="2000" dirty="0" smtClean="0"/>
              <a:t>: </a:t>
            </a:r>
            <a:r>
              <a:rPr lang="en-US" sz="2000" b="1" dirty="0"/>
              <a:t>Risk prediction for late-stage ovarian cancer by meta-analysis of 1525 patient samples</a:t>
            </a:r>
            <a:r>
              <a:rPr lang="en-US" sz="2000" dirty="0"/>
              <a:t>. J. Natl. Cancer Inst. 2014, </a:t>
            </a:r>
            <a:r>
              <a:rPr lang="en-US" sz="2000" b="1" dirty="0"/>
              <a:t>106</a:t>
            </a:r>
            <a:r>
              <a:rPr lang="en-US" sz="2000" dirty="0" smtClean="0"/>
              <a:t>.</a:t>
            </a:r>
          </a:p>
          <a:p>
            <a:pPr marL="971550" lvl="1" indent="-514350">
              <a:buFont typeface="+mj-lt"/>
              <a:buAutoNum type="arabicPeriod"/>
            </a:pPr>
            <a:r>
              <a:rPr lang="en-US" sz="2000" dirty="0" err="1" smtClean="0"/>
              <a:t>Pasolli</a:t>
            </a:r>
            <a:r>
              <a:rPr lang="en-US" sz="2000" dirty="0" smtClean="0"/>
              <a:t> E, Truong DT, Malik</a:t>
            </a:r>
            <a:r>
              <a:rPr lang="en-US" sz="2000" dirty="0"/>
              <a:t> </a:t>
            </a:r>
            <a:r>
              <a:rPr lang="en-US" sz="2000" dirty="0" smtClean="0"/>
              <a:t>F, Waldron</a:t>
            </a:r>
            <a:r>
              <a:rPr lang="en-US" sz="2000" dirty="0"/>
              <a:t> </a:t>
            </a:r>
            <a:r>
              <a:rPr lang="en-US" sz="2000" dirty="0" smtClean="0"/>
              <a:t>L, </a:t>
            </a:r>
            <a:r>
              <a:rPr lang="en-US" sz="2000" dirty="0" err="1" smtClean="0"/>
              <a:t>Segata</a:t>
            </a:r>
            <a:r>
              <a:rPr lang="en-US" sz="2000" dirty="0" smtClean="0"/>
              <a:t> N: </a:t>
            </a:r>
            <a:r>
              <a:rPr lang="en-US" sz="2000" b="1" dirty="0" smtClean="0"/>
              <a:t>Machine </a:t>
            </a:r>
            <a:r>
              <a:rPr lang="en-US" sz="2000" b="1" dirty="0"/>
              <a:t>learning meta-analysis of </a:t>
            </a:r>
            <a:r>
              <a:rPr lang="en-US" sz="2000" b="1" dirty="0" smtClean="0"/>
              <a:t>large </a:t>
            </a:r>
            <a:r>
              <a:rPr lang="en-US" sz="2000" b="1" dirty="0" err="1" smtClean="0"/>
              <a:t>metagenomic</a:t>
            </a:r>
            <a:r>
              <a:rPr lang="en-US" sz="2000" b="1" dirty="0" smtClean="0"/>
              <a:t> </a:t>
            </a:r>
            <a:r>
              <a:rPr lang="en-US" sz="2000" b="1" dirty="0"/>
              <a:t>datasets: tools and biological </a:t>
            </a:r>
            <a:r>
              <a:rPr lang="en-US" sz="2000" b="1" dirty="0" smtClean="0"/>
              <a:t>insights </a:t>
            </a:r>
            <a:r>
              <a:rPr lang="en-US" sz="2000" dirty="0" smtClean="0"/>
              <a:t>(in review).</a:t>
            </a:r>
          </a:p>
          <a:p>
            <a:pPr lvl="1"/>
            <a:endParaRPr lang="en-US" dirty="0" smtClean="0"/>
          </a:p>
        </p:txBody>
      </p:sp>
    </p:spTree>
    <p:extLst>
      <p:ext uri="{BB962C8B-B14F-4D97-AF65-F5344CB8AC3E}">
        <p14:creationId xmlns:p14="http://schemas.microsoft.com/office/powerpoint/2010/main" val="34125874"/>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819400"/>
            <a:ext cx="8229600" cy="1143000"/>
          </a:xfrm>
        </p:spPr>
        <p:txBody>
          <a:bodyPr>
            <a:normAutofit fontScale="90000"/>
          </a:bodyPr>
          <a:lstStyle/>
          <a:p>
            <a:r>
              <a:rPr lang="en-US" dirty="0" smtClean="0"/>
              <a:t>Clinical relevance of molecular subtypes of ovarian cancer</a:t>
            </a:r>
            <a:endParaRPr lang="en-US" dirty="0"/>
          </a:p>
        </p:txBody>
      </p:sp>
      <p:sp>
        <p:nvSpPr>
          <p:cNvPr id="3" name="TextBox 2"/>
          <p:cNvSpPr txBox="1"/>
          <p:nvPr/>
        </p:nvSpPr>
        <p:spPr>
          <a:xfrm>
            <a:off x="2438400" y="5105400"/>
            <a:ext cx="4365298" cy="923330"/>
          </a:xfrm>
          <a:prstGeom prst="rect">
            <a:avLst/>
          </a:prstGeom>
          <a:noFill/>
        </p:spPr>
        <p:txBody>
          <a:bodyPr wrap="none" rtlCol="0">
            <a:spAutoFit/>
          </a:bodyPr>
          <a:lstStyle/>
          <a:p>
            <a:r>
              <a:rPr lang="en-US" dirty="0" smtClean="0"/>
              <a:t>Unsupervised learning of biological subtypes</a:t>
            </a:r>
          </a:p>
          <a:p>
            <a:endParaRPr lang="en-US" dirty="0" smtClean="0"/>
          </a:p>
          <a:p>
            <a:r>
              <a:rPr lang="en-US" dirty="0" smtClean="0"/>
              <a:t>with </a:t>
            </a:r>
            <a:r>
              <a:rPr lang="en-US" dirty="0" err="1" smtClean="0"/>
              <a:t>Haibe-Kains</a:t>
            </a:r>
            <a:r>
              <a:rPr lang="en-US" dirty="0" smtClean="0"/>
              <a:t> lab, University of Toronto</a:t>
            </a:r>
            <a:endParaRPr lang="en-US" dirty="0"/>
          </a:p>
        </p:txBody>
      </p:sp>
    </p:spTree>
    <p:extLst>
      <p:ext uri="{BB962C8B-B14F-4D97-AF65-F5344CB8AC3E}">
        <p14:creationId xmlns:p14="http://schemas.microsoft.com/office/powerpoint/2010/main" val="4082693787"/>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Shape 84"/>
          <p:cNvSpPr txBox="1">
            <a:spLocks noGrp="1"/>
          </p:cNvSpPr>
          <p:nvPr>
            <p:ph type="title"/>
          </p:nvPr>
        </p:nvSpPr>
        <p:spPr>
          <a:prstGeom prst="rect">
            <a:avLst/>
          </a:prstGeom>
        </p:spPr>
        <p:txBody>
          <a:bodyPr lIns="91425" tIns="91425" rIns="91425" bIns="91425" anchor="b" anchorCtr="0">
            <a:noAutofit/>
          </a:bodyPr>
          <a:lstStyle/>
          <a:p>
            <a:pPr lvl="0" rtl="0">
              <a:spcBef>
                <a:spcPts val="0"/>
              </a:spcBef>
              <a:buNone/>
            </a:pPr>
            <a:r>
              <a:rPr lang="en-US" dirty="0" smtClean="0"/>
              <a:t>Subtyping methods</a:t>
            </a:r>
            <a:endParaRPr lang="en" dirty="0"/>
          </a:p>
        </p:txBody>
      </p:sp>
      <p:sp>
        <p:nvSpPr>
          <p:cNvPr id="4" name="Text Placeholder 2"/>
          <p:cNvSpPr>
            <a:spLocks noGrp="1"/>
          </p:cNvSpPr>
          <p:nvPr>
            <p:ph idx="1"/>
          </p:nvPr>
        </p:nvSpPr>
        <p:spPr>
          <a:xfrm>
            <a:off x="457200" y="5410201"/>
            <a:ext cx="8229600" cy="990600"/>
          </a:xfrm>
        </p:spPr>
        <p:txBody>
          <a:bodyPr>
            <a:normAutofit lnSpcReduction="10000"/>
          </a:bodyPr>
          <a:lstStyle/>
          <a:p>
            <a:pPr marL="0" indent="0">
              <a:spcAft>
                <a:spcPts val="600"/>
              </a:spcAft>
              <a:buNone/>
            </a:pPr>
            <a:r>
              <a:rPr lang="en-US" sz="2000" dirty="0"/>
              <a:t>Differences in </a:t>
            </a:r>
            <a:r>
              <a:rPr lang="en-US" sz="2000" dirty="0" smtClean="0"/>
              <a:t>patients, microarray technologies, gene </a:t>
            </a:r>
            <a:r>
              <a:rPr lang="en-US" sz="2000" dirty="0"/>
              <a:t>expression normalization, probe-gene mapping, feature selection, clustering algorithm, </a:t>
            </a:r>
            <a:r>
              <a:rPr lang="en-US" sz="2000" dirty="0" smtClean="0"/>
              <a:t>and </a:t>
            </a:r>
            <a:r>
              <a:rPr lang="en-US" sz="2000" dirty="0"/>
              <a:t>classification algorithm</a:t>
            </a:r>
          </a:p>
          <a:p>
            <a:pPr marL="0" indent="0">
              <a:spcAft>
                <a:spcPts val="600"/>
              </a:spcAft>
              <a:buNone/>
            </a:pPr>
            <a:endParaRPr lang="en-US" sz="2000" i="1" baseline="-25000" dirty="0" smtClean="0"/>
          </a:p>
        </p:txBody>
      </p:sp>
      <p:graphicFrame>
        <p:nvGraphicFramePr>
          <p:cNvPr id="5" name="Table 4"/>
          <p:cNvGraphicFramePr>
            <a:graphicFrameLocks noGrp="1"/>
          </p:cNvGraphicFramePr>
          <p:nvPr>
            <p:extLst>
              <p:ext uri="{D42A27DB-BD31-4B8C-83A1-F6EECF244321}">
                <p14:modId xmlns:p14="http://schemas.microsoft.com/office/powerpoint/2010/main" val="3344711961"/>
              </p:ext>
            </p:extLst>
          </p:nvPr>
        </p:nvGraphicFramePr>
        <p:xfrm>
          <a:off x="533400" y="1828800"/>
          <a:ext cx="8294763" cy="3302036"/>
        </p:xfrm>
        <a:graphic>
          <a:graphicData uri="http://schemas.openxmlformats.org/drawingml/2006/table">
            <a:tbl>
              <a:tblPr firstRow="1" bandRow="1" bandCol="1">
                <a:tableStyleId>{69012ECD-51FC-41F1-AA8D-1B2483CD663E}</a:tableStyleId>
              </a:tblPr>
              <a:tblGrid>
                <a:gridCol w="1485482"/>
                <a:gridCol w="1445218"/>
                <a:gridCol w="1118994"/>
                <a:gridCol w="1030064"/>
                <a:gridCol w="1669730"/>
                <a:gridCol w="1545275"/>
              </a:tblGrid>
              <a:tr h="631465">
                <a:tc>
                  <a:txBody>
                    <a:bodyPr/>
                    <a:lstStyle/>
                    <a:p>
                      <a:r>
                        <a:rPr lang="en-US" sz="1100" dirty="0" smtClean="0"/>
                        <a:t>Citation</a:t>
                      </a:r>
                      <a:endParaRPr lang="en-US" sz="1100" dirty="0"/>
                    </a:p>
                  </a:txBody>
                  <a:tcPr/>
                </a:tc>
                <a:tc>
                  <a:txBody>
                    <a:bodyPr/>
                    <a:lstStyle/>
                    <a:p>
                      <a:r>
                        <a:rPr lang="en-US" sz="1100" dirty="0" smtClean="0"/>
                        <a:t>Probe</a:t>
                      </a:r>
                      <a:r>
                        <a:rPr lang="en-US" sz="1100" baseline="0" dirty="0" smtClean="0"/>
                        <a:t> / gene filtering for Clustering</a:t>
                      </a:r>
                      <a:endParaRPr lang="en-US" sz="1100" dirty="0"/>
                    </a:p>
                  </a:txBody>
                  <a:tcPr/>
                </a:tc>
                <a:tc>
                  <a:txBody>
                    <a:bodyPr/>
                    <a:lstStyle/>
                    <a:p>
                      <a:r>
                        <a:rPr lang="en-US" sz="1100" dirty="0" smtClean="0"/>
                        <a:t>Clustering</a:t>
                      </a:r>
                      <a:r>
                        <a:rPr lang="en-US" sz="1100" baseline="0" dirty="0" smtClean="0"/>
                        <a:t> Algorithm</a:t>
                      </a:r>
                      <a:endParaRPr lang="en-US" sz="1100" dirty="0"/>
                    </a:p>
                  </a:txBody>
                  <a:tcPr/>
                </a:tc>
                <a:tc>
                  <a:txBody>
                    <a:bodyPr/>
                    <a:lstStyle/>
                    <a:p>
                      <a:r>
                        <a:rPr lang="en-US" sz="1100" dirty="0" smtClean="0"/>
                        <a:t>Number of Clusters</a:t>
                      </a:r>
                      <a:endParaRPr lang="en-US" sz="11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smtClean="0"/>
                        <a:t>Probe</a:t>
                      </a:r>
                      <a:r>
                        <a:rPr lang="en-US" sz="1100" baseline="0" dirty="0" smtClean="0"/>
                        <a:t> / gene filtering for Classification</a:t>
                      </a:r>
                      <a:endParaRPr lang="en-US" sz="1100" dirty="0" smtClean="0"/>
                    </a:p>
                  </a:txBody>
                  <a:tcPr/>
                </a:tc>
                <a:tc>
                  <a:txBody>
                    <a:bodyPr/>
                    <a:lstStyle/>
                    <a:p>
                      <a:r>
                        <a:rPr lang="en-US" sz="1100" dirty="0" smtClean="0"/>
                        <a:t>Subtype</a:t>
                      </a:r>
                      <a:r>
                        <a:rPr lang="en-US" sz="1100" baseline="0" dirty="0" smtClean="0"/>
                        <a:t> Classifier</a:t>
                      </a:r>
                      <a:endParaRPr lang="en-US" sz="1100" dirty="0"/>
                    </a:p>
                  </a:txBody>
                  <a:tcPr/>
                </a:tc>
              </a:tr>
              <a:tr h="736709">
                <a:tc>
                  <a:txBody>
                    <a:bodyPr/>
                    <a:lstStyle/>
                    <a:p>
                      <a:r>
                        <a:rPr lang="en-US" sz="950" dirty="0" err="1" smtClean="0"/>
                        <a:t>Tothill</a:t>
                      </a:r>
                      <a:r>
                        <a:rPr lang="en-US" sz="950" dirty="0" smtClean="0"/>
                        <a:t> et al., 2008</a:t>
                      </a:r>
                    </a:p>
                    <a:p>
                      <a:r>
                        <a:rPr lang="en-US" sz="950" dirty="0" smtClean="0"/>
                        <a:t>(</a:t>
                      </a:r>
                      <a:r>
                        <a:rPr lang="en-US" sz="950" i="1" dirty="0" err="1" smtClean="0"/>
                        <a:t>Clin</a:t>
                      </a:r>
                      <a:r>
                        <a:rPr lang="en-US" sz="950" i="1" baseline="0" dirty="0" smtClean="0"/>
                        <a:t> Cancer Res</a:t>
                      </a:r>
                      <a:r>
                        <a:rPr lang="en-US" sz="950" baseline="0" dirty="0" smtClean="0"/>
                        <a:t>)</a:t>
                      </a:r>
                      <a:endParaRPr lang="en-US" sz="950" dirty="0" smtClean="0"/>
                    </a:p>
                    <a:p>
                      <a:r>
                        <a:rPr lang="en-US" sz="950" dirty="0" err="1" smtClean="0"/>
                        <a:t>Helland</a:t>
                      </a:r>
                      <a:r>
                        <a:rPr lang="en-US" sz="950" dirty="0" smtClean="0"/>
                        <a:t> et al., 2011</a:t>
                      </a:r>
                    </a:p>
                    <a:p>
                      <a:r>
                        <a:rPr lang="en-US" sz="950" dirty="0" smtClean="0"/>
                        <a:t>(</a:t>
                      </a:r>
                      <a:r>
                        <a:rPr lang="en-US" sz="950" i="1" dirty="0" err="1" smtClean="0"/>
                        <a:t>PLoS</a:t>
                      </a:r>
                      <a:r>
                        <a:rPr lang="en-US" sz="950" i="1" dirty="0" smtClean="0"/>
                        <a:t> One</a:t>
                      </a:r>
                      <a:r>
                        <a:rPr lang="en-US" sz="950" dirty="0" smtClean="0"/>
                        <a:t>)</a:t>
                      </a:r>
                      <a:endParaRPr lang="en-US" sz="950" dirty="0"/>
                    </a:p>
                  </a:txBody>
                  <a:tcPr/>
                </a:tc>
                <a:tc>
                  <a:txBody>
                    <a:bodyPr/>
                    <a:lstStyle/>
                    <a:p>
                      <a:r>
                        <a:rPr lang="en-US" sz="950" dirty="0" smtClean="0"/>
                        <a:t>Probes</a:t>
                      </a:r>
                      <a:r>
                        <a:rPr lang="en-US" sz="950" baseline="0" dirty="0" smtClean="0"/>
                        <a:t> with at least one sample expressed above 7.0, and global variance above 0.5</a:t>
                      </a:r>
                      <a:endParaRPr lang="en-US" sz="950" dirty="0"/>
                    </a:p>
                  </a:txBody>
                  <a:tcPr/>
                </a:tc>
                <a:tc>
                  <a:txBody>
                    <a:bodyPr/>
                    <a:lstStyle/>
                    <a:p>
                      <a:r>
                        <a:rPr lang="en-US" sz="950" dirty="0" smtClean="0"/>
                        <a:t>Consensus</a:t>
                      </a:r>
                      <a:r>
                        <a:rPr lang="en-US" sz="950" baseline="0" dirty="0" smtClean="0"/>
                        <a:t> k-means; diagonal LDA and </a:t>
                      </a:r>
                      <a:r>
                        <a:rPr lang="en-US" sz="950" baseline="0" dirty="0" err="1" smtClean="0"/>
                        <a:t>kNN</a:t>
                      </a:r>
                      <a:endParaRPr lang="en-US" sz="950" dirty="0"/>
                    </a:p>
                  </a:txBody>
                  <a:tcPr/>
                </a:tc>
                <a:tc>
                  <a:txBody>
                    <a:bodyPr/>
                    <a:lstStyle/>
                    <a:p>
                      <a:r>
                        <a:rPr lang="en-US" sz="950" dirty="0" smtClean="0"/>
                        <a:t>4</a:t>
                      </a:r>
                      <a:endParaRPr lang="en-US" sz="950" dirty="0"/>
                    </a:p>
                  </a:txBody>
                  <a:tcPr/>
                </a:tc>
                <a:tc>
                  <a:txBody>
                    <a:bodyPr/>
                    <a:lstStyle/>
                    <a:p>
                      <a:r>
                        <a:rPr lang="en-US" sz="950" dirty="0" smtClean="0"/>
                        <a:t>Gene ranking by differentially expressed genes between groups</a:t>
                      </a:r>
                      <a:endParaRPr lang="en-US" sz="950" dirty="0"/>
                    </a:p>
                  </a:txBody>
                  <a:tcPr/>
                </a:tc>
                <a:tc>
                  <a:txBody>
                    <a:bodyPr/>
                    <a:lstStyle/>
                    <a:p>
                      <a:r>
                        <a:rPr lang="en-US" sz="950" dirty="0" smtClean="0"/>
                        <a:t>Linear subtype</a:t>
                      </a:r>
                      <a:r>
                        <a:rPr lang="en-US" sz="950" baseline="0" dirty="0" smtClean="0"/>
                        <a:t> scores</a:t>
                      </a:r>
                      <a:endParaRPr lang="en-US" sz="950" dirty="0"/>
                    </a:p>
                  </a:txBody>
                  <a:tcPr/>
                </a:tc>
              </a:tr>
              <a:tr h="113137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950" dirty="0" smtClean="0"/>
                        <a:t>TCGA, 2011</a:t>
                      </a:r>
                    </a:p>
                    <a:p>
                      <a:pPr marL="0" marR="0" indent="0" algn="l" defTabSz="914400" rtl="0" eaLnBrk="1" fontAlgn="auto" latinLnBrk="0" hangingPunct="1">
                        <a:lnSpc>
                          <a:spcPct val="100000"/>
                        </a:lnSpc>
                        <a:spcBef>
                          <a:spcPts val="0"/>
                        </a:spcBef>
                        <a:spcAft>
                          <a:spcPts val="0"/>
                        </a:spcAft>
                        <a:buClrTx/>
                        <a:buSzTx/>
                        <a:buFontTx/>
                        <a:buNone/>
                        <a:tabLst/>
                        <a:defRPr/>
                      </a:pPr>
                      <a:r>
                        <a:rPr lang="en-US" sz="950" dirty="0" smtClean="0"/>
                        <a:t>(</a:t>
                      </a:r>
                      <a:r>
                        <a:rPr lang="en-US" sz="950" i="1" dirty="0" smtClean="0"/>
                        <a:t>Nature</a:t>
                      </a:r>
                      <a:r>
                        <a:rPr lang="en-US" sz="950" dirty="0" smtClean="0"/>
                        <a:t>)</a:t>
                      </a:r>
                    </a:p>
                    <a:p>
                      <a:r>
                        <a:rPr lang="en-US" sz="950" dirty="0" err="1" smtClean="0"/>
                        <a:t>Verhaak</a:t>
                      </a:r>
                      <a:r>
                        <a:rPr lang="en-US" sz="950" dirty="0" smtClean="0"/>
                        <a:t> et al., 2012</a:t>
                      </a:r>
                    </a:p>
                    <a:p>
                      <a:r>
                        <a:rPr lang="en-US" sz="950" dirty="0" smtClean="0"/>
                        <a:t>(</a:t>
                      </a:r>
                      <a:r>
                        <a:rPr lang="en-US" sz="950" i="1" dirty="0" smtClean="0"/>
                        <a:t>J </a:t>
                      </a:r>
                      <a:r>
                        <a:rPr lang="en-US" sz="950" i="1" dirty="0" err="1" smtClean="0"/>
                        <a:t>Clin</a:t>
                      </a:r>
                      <a:r>
                        <a:rPr lang="en-US" sz="950" i="1" dirty="0" smtClean="0"/>
                        <a:t> Invest</a:t>
                      </a:r>
                      <a:r>
                        <a:rPr lang="en-US" sz="950" dirty="0" smtClean="0"/>
                        <a:t>)</a:t>
                      </a:r>
                      <a:endParaRPr lang="en-US" sz="950" dirty="0"/>
                    </a:p>
                  </a:txBody>
                  <a:tcPr/>
                </a:tc>
                <a:tc>
                  <a:txBody>
                    <a:bodyPr/>
                    <a:lstStyle/>
                    <a:p>
                      <a:r>
                        <a:rPr lang="en-US" sz="950" dirty="0" smtClean="0"/>
                        <a:t>Filter to genes that correlate above 0.7 between three platforms</a:t>
                      </a:r>
                      <a:r>
                        <a:rPr lang="en-US" sz="950" baseline="0" dirty="0" smtClean="0"/>
                        <a:t> to unified estimate; then take t</a:t>
                      </a:r>
                      <a:r>
                        <a:rPr lang="en-US" sz="950" dirty="0" smtClean="0"/>
                        <a:t>op 1500 genes by median absolute deviation (MAD)</a:t>
                      </a:r>
                      <a:endParaRPr lang="en-US" sz="950" dirty="0"/>
                    </a:p>
                  </a:txBody>
                  <a:tcPr/>
                </a:tc>
                <a:tc>
                  <a:txBody>
                    <a:bodyPr/>
                    <a:lstStyle/>
                    <a:p>
                      <a:r>
                        <a:rPr lang="en-US" sz="950" dirty="0" smtClean="0"/>
                        <a:t>Non-negative Matrix Factorization</a:t>
                      </a:r>
                      <a:endParaRPr lang="en-US" sz="950" dirty="0"/>
                    </a:p>
                  </a:txBody>
                  <a:tcPr/>
                </a:tc>
                <a:tc>
                  <a:txBody>
                    <a:bodyPr/>
                    <a:lstStyle/>
                    <a:p>
                      <a:r>
                        <a:rPr lang="en-US" sz="950" dirty="0" smtClean="0"/>
                        <a:t>4</a:t>
                      </a:r>
                      <a:endParaRPr lang="en-US" sz="950" dirty="0"/>
                    </a:p>
                  </a:txBody>
                  <a:tcPr/>
                </a:tc>
                <a:tc>
                  <a:txBody>
                    <a:bodyPr/>
                    <a:lstStyle/>
                    <a:p>
                      <a:r>
                        <a:rPr lang="en-US" sz="950" dirty="0" smtClean="0"/>
                        <a:t>Filter</a:t>
                      </a:r>
                      <a:r>
                        <a:rPr lang="en-US" sz="950" baseline="0" dirty="0" smtClean="0"/>
                        <a:t> patients by silhouette width; correlation-based feature subset selection</a:t>
                      </a:r>
                      <a:endParaRPr lang="en-US" sz="950" dirty="0"/>
                    </a:p>
                  </a:txBody>
                  <a:tcPr/>
                </a:tc>
                <a:tc>
                  <a:txBody>
                    <a:bodyPr/>
                    <a:lstStyle/>
                    <a:p>
                      <a:r>
                        <a:rPr lang="en-US" sz="950" dirty="0" smtClean="0"/>
                        <a:t>Single-sample Gene Set Enrichment Analysis</a:t>
                      </a:r>
                      <a:endParaRPr lang="en-US" sz="950" dirty="0"/>
                    </a:p>
                  </a:txBody>
                  <a:tcPr/>
                </a:tc>
              </a:tr>
              <a:tr h="802486">
                <a:tc>
                  <a:txBody>
                    <a:bodyPr/>
                    <a:lstStyle/>
                    <a:p>
                      <a:r>
                        <a:rPr lang="en-US" sz="950" dirty="0" err="1" smtClean="0"/>
                        <a:t>Konecny</a:t>
                      </a:r>
                      <a:r>
                        <a:rPr lang="en-US" sz="950" dirty="0" smtClean="0"/>
                        <a:t> et al., 2014</a:t>
                      </a:r>
                    </a:p>
                    <a:p>
                      <a:r>
                        <a:rPr lang="en-US" sz="950" dirty="0" smtClean="0"/>
                        <a:t>(</a:t>
                      </a:r>
                      <a:r>
                        <a:rPr lang="en-US" sz="950" i="1" dirty="0" smtClean="0"/>
                        <a:t>J </a:t>
                      </a:r>
                      <a:r>
                        <a:rPr lang="en-US" sz="950" i="1" dirty="0" err="1" smtClean="0"/>
                        <a:t>Natl</a:t>
                      </a:r>
                      <a:r>
                        <a:rPr lang="en-US" sz="950" i="1" dirty="0" smtClean="0"/>
                        <a:t> Cancer </a:t>
                      </a:r>
                      <a:r>
                        <a:rPr lang="en-US" sz="950" i="1" dirty="0" err="1" smtClean="0"/>
                        <a:t>Inst</a:t>
                      </a:r>
                      <a:r>
                        <a:rPr lang="en-US" sz="950" dirty="0" smtClean="0"/>
                        <a:t>)</a:t>
                      </a:r>
                      <a:endParaRPr lang="en-US" sz="95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950" dirty="0" smtClean="0"/>
                        <a:t>Top 2500 probes by MAD, then</a:t>
                      </a:r>
                      <a:r>
                        <a:rPr lang="en-US" sz="950" baseline="0" dirty="0" smtClean="0"/>
                        <a:t> keep 1850 unique gene symbols</a:t>
                      </a:r>
                      <a:endParaRPr lang="en-US" sz="950" dirty="0" smtClean="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950" dirty="0" smtClean="0"/>
                        <a:t>Non-negative Matrix Factorization</a:t>
                      </a:r>
                    </a:p>
                  </a:txBody>
                  <a:tcPr/>
                </a:tc>
                <a:tc>
                  <a:txBody>
                    <a:bodyPr/>
                    <a:lstStyle/>
                    <a:p>
                      <a:r>
                        <a:rPr lang="en-US" sz="950" dirty="0" smtClean="0"/>
                        <a:t>4</a:t>
                      </a:r>
                      <a:endParaRPr lang="en-US" sz="950" dirty="0"/>
                    </a:p>
                  </a:txBody>
                  <a:tcPr/>
                </a:tc>
                <a:tc>
                  <a:txBody>
                    <a:bodyPr/>
                    <a:lstStyle/>
                    <a:p>
                      <a:r>
                        <a:rPr lang="en-US" sz="950" dirty="0" smtClean="0"/>
                        <a:t>Prediction</a:t>
                      </a:r>
                      <a:r>
                        <a:rPr lang="en-US" sz="950" baseline="0" dirty="0" smtClean="0"/>
                        <a:t> Analysis of Microarrays with thresholds determined by 10-fold cross validation</a:t>
                      </a:r>
                      <a:endParaRPr lang="en-US" sz="950" dirty="0"/>
                    </a:p>
                  </a:txBody>
                  <a:tcPr/>
                </a:tc>
                <a:tc>
                  <a:txBody>
                    <a:bodyPr/>
                    <a:lstStyle/>
                    <a:p>
                      <a:r>
                        <a:rPr lang="en-US" sz="950" dirty="0" smtClean="0"/>
                        <a:t>Neares</a:t>
                      </a:r>
                      <a:r>
                        <a:rPr lang="en-US" sz="950" baseline="0" dirty="0" smtClean="0"/>
                        <a:t>t Centroid with Spearman’s rho</a:t>
                      </a:r>
                    </a:p>
                  </a:txBody>
                  <a:tcPr/>
                </a:tc>
              </a:tr>
            </a:tbl>
          </a:graphicData>
        </a:graphic>
      </p:graphicFrame>
      <p:sp>
        <p:nvSpPr>
          <p:cNvPr id="6" name="TextBox 5"/>
          <p:cNvSpPr txBox="1"/>
          <p:nvPr/>
        </p:nvSpPr>
        <p:spPr>
          <a:xfrm>
            <a:off x="300932" y="2633934"/>
            <a:ext cx="8356600" cy="1200329"/>
          </a:xfrm>
          <a:prstGeom prst="rect">
            <a:avLst/>
          </a:prstGeom>
          <a:solidFill>
            <a:schemeClr val="bg1"/>
          </a:solidFill>
          <a:ln w="63500">
            <a:solidFill>
              <a:schemeClr val="tx2">
                <a:lumMod val="60000"/>
                <a:lumOff val="40000"/>
              </a:schemeClr>
            </a:solidFill>
          </a:ln>
        </p:spPr>
        <p:txBody>
          <a:bodyPr wrap="square" rtlCol="0">
            <a:spAutoFit/>
          </a:bodyPr>
          <a:lstStyle/>
          <a:p>
            <a:r>
              <a:rPr lang="en-US" dirty="0" smtClean="0">
                <a:latin typeface="+mn-lt"/>
              </a:rPr>
              <a:t>Objectives:</a:t>
            </a:r>
          </a:p>
          <a:p>
            <a:pPr marL="457200" indent="-457200">
              <a:buFont typeface="+mj-lt"/>
              <a:buAutoNum type="arabicPeriod"/>
            </a:pPr>
            <a:r>
              <a:rPr lang="en-US" dirty="0" smtClean="0">
                <a:latin typeface="+mn-lt"/>
              </a:rPr>
              <a:t>Assess the reproducibility of published subtyping algorithms</a:t>
            </a:r>
          </a:p>
          <a:p>
            <a:pPr marL="457200" indent="-457200">
              <a:buFont typeface="+mj-lt"/>
              <a:buAutoNum type="arabicPeriod"/>
            </a:pPr>
            <a:r>
              <a:rPr lang="en-US" dirty="0" smtClean="0">
                <a:latin typeface="+mn-lt"/>
              </a:rPr>
              <a:t>Evaluate subtypes using publicly available data</a:t>
            </a:r>
          </a:p>
          <a:p>
            <a:pPr marL="457200" indent="-457200">
              <a:buFont typeface="+mj-lt"/>
              <a:buAutoNum type="arabicPeriod"/>
            </a:pPr>
            <a:r>
              <a:rPr lang="en-US" dirty="0" smtClean="0"/>
              <a:t>Establish the likely chronology of subtype evolution</a:t>
            </a:r>
            <a:endParaRPr lang="en-US" dirty="0" smtClean="0">
              <a:latin typeface="+mn-lt"/>
            </a:endParaRPr>
          </a:p>
        </p:txBody>
      </p:sp>
    </p:spTree>
    <p:extLst>
      <p:ext uri="{BB962C8B-B14F-4D97-AF65-F5344CB8AC3E}">
        <p14:creationId xmlns:p14="http://schemas.microsoft.com/office/powerpoint/2010/main" val="2698470539"/>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Overview</a:t>
            </a:r>
            <a:endParaRPr lang="en-US" dirty="0"/>
          </a:p>
        </p:txBody>
      </p:sp>
      <p:sp>
        <p:nvSpPr>
          <p:cNvPr id="3" name="Content Placeholder 2"/>
          <p:cNvSpPr>
            <a:spLocks noGrp="1"/>
          </p:cNvSpPr>
          <p:nvPr>
            <p:ph idx="1"/>
          </p:nvPr>
        </p:nvSpPr>
        <p:spPr/>
        <p:txBody>
          <a:bodyPr>
            <a:normAutofit lnSpcReduction="10000"/>
          </a:bodyPr>
          <a:lstStyle/>
          <a:p>
            <a:r>
              <a:rPr lang="en-US" dirty="0" smtClean="0"/>
              <a:t>Meta-analysis of public data to assess:</a:t>
            </a:r>
          </a:p>
          <a:p>
            <a:pPr lvl="1"/>
            <a:r>
              <a:rPr lang="en-US" dirty="0" smtClean="0"/>
              <a:t>prognostic signatures of ovarian cancer</a:t>
            </a:r>
          </a:p>
          <a:p>
            <a:pPr lvl="1"/>
            <a:r>
              <a:rPr lang="en-US" dirty="0" smtClean="0"/>
              <a:t>molecular subtypes of ovarian cancer</a:t>
            </a:r>
            <a:endParaRPr lang="en-US" dirty="0"/>
          </a:p>
          <a:p>
            <a:r>
              <a:rPr lang="en-US" dirty="0" smtClean="0"/>
              <a:t>Challenges and opportunities of using publicly </a:t>
            </a:r>
            <a:r>
              <a:rPr lang="en-US" dirty="0"/>
              <a:t>a</a:t>
            </a:r>
            <a:r>
              <a:rPr lang="en-US" dirty="0" smtClean="0"/>
              <a:t>vailable data</a:t>
            </a:r>
          </a:p>
          <a:p>
            <a:pPr lvl="1"/>
            <a:r>
              <a:rPr lang="en-US" dirty="0" smtClean="0"/>
              <a:t>Batch effects</a:t>
            </a:r>
          </a:p>
          <a:p>
            <a:pPr lvl="1"/>
            <a:r>
              <a:rPr lang="en-US" dirty="0" smtClean="0"/>
              <a:t>Sample duplication</a:t>
            </a:r>
          </a:p>
          <a:p>
            <a:pPr lvl="1"/>
            <a:r>
              <a:rPr lang="en-US" dirty="0" smtClean="0"/>
              <a:t>The Gene Expression Omnibus (GEO)</a:t>
            </a:r>
          </a:p>
          <a:p>
            <a:pPr lvl="1"/>
            <a:r>
              <a:rPr lang="en-US" dirty="0" smtClean="0"/>
              <a:t>The Cancer Genome Atlas (TCGA)</a:t>
            </a:r>
          </a:p>
        </p:txBody>
      </p:sp>
    </p:spTree>
    <p:extLst>
      <p:ext uri="{BB962C8B-B14F-4D97-AF65-F5344CB8AC3E}">
        <p14:creationId xmlns:p14="http://schemas.microsoft.com/office/powerpoint/2010/main" val="3054911027"/>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Meta-analysis of ovarian cancer subtypes</a:t>
            </a:r>
            <a:endParaRPr lang="en-US" dirty="0"/>
          </a:p>
        </p:txBody>
      </p:sp>
      <p:sp>
        <p:nvSpPr>
          <p:cNvPr id="3" name="Content Placeholder 2"/>
          <p:cNvSpPr>
            <a:spLocks noGrp="1"/>
          </p:cNvSpPr>
          <p:nvPr>
            <p:ph idx="1"/>
          </p:nvPr>
        </p:nvSpPr>
        <p:spPr/>
        <p:txBody>
          <a:bodyPr>
            <a:normAutofit lnSpcReduction="10000"/>
          </a:bodyPr>
          <a:lstStyle/>
          <a:p>
            <a:pPr marL="285750" indent="-285750">
              <a:spcAft>
                <a:spcPts val="600"/>
              </a:spcAft>
            </a:pPr>
            <a:r>
              <a:rPr lang="en-US" sz="3500" dirty="0" smtClean="0"/>
              <a:t>Methods</a:t>
            </a:r>
            <a:r>
              <a:rPr lang="en-US" dirty="0" smtClean="0"/>
              <a:t>:</a:t>
            </a:r>
          </a:p>
          <a:p>
            <a:pPr marL="685800" lvl="1">
              <a:spcAft>
                <a:spcPts val="600"/>
              </a:spcAft>
            </a:pPr>
            <a:r>
              <a:rPr lang="en-US" sz="3000" dirty="0"/>
              <a:t>Read published descriptions of subtype classification </a:t>
            </a:r>
            <a:r>
              <a:rPr lang="en-US" sz="3000" dirty="0" smtClean="0"/>
              <a:t>algorithms</a:t>
            </a:r>
          </a:p>
          <a:p>
            <a:pPr marL="685800" lvl="1">
              <a:spcAft>
                <a:spcPts val="600"/>
              </a:spcAft>
            </a:pPr>
            <a:r>
              <a:rPr lang="en-US" sz="3000" dirty="0" smtClean="0"/>
              <a:t>Implement complex subtype definitions as open-source algorithms in R</a:t>
            </a:r>
          </a:p>
          <a:p>
            <a:pPr marL="685800" lvl="1">
              <a:spcAft>
                <a:spcPts val="600"/>
              </a:spcAft>
            </a:pPr>
            <a:r>
              <a:rPr lang="en-US" sz="3000" dirty="0" smtClean="0"/>
              <a:t>Generate validation datasets from GEO</a:t>
            </a:r>
          </a:p>
          <a:p>
            <a:pPr marL="685800" lvl="1">
              <a:spcAft>
                <a:spcPts val="600"/>
              </a:spcAft>
            </a:pPr>
            <a:r>
              <a:rPr lang="en-US" sz="3000" dirty="0" smtClean="0"/>
              <a:t>Assess subtype definitions and compare to original publication</a:t>
            </a:r>
            <a:endParaRPr lang="en-US" sz="3000" dirty="0"/>
          </a:p>
          <a:p>
            <a:endParaRPr lang="en-US" dirty="0"/>
          </a:p>
        </p:txBody>
      </p:sp>
    </p:spTree>
    <p:extLst>
      <p:ext uri="{BB962C8B-B14F-4D97-AF65-F5344CB8AC3E}">
        <p14:creationId xmlns:p14="http://schemas.microsoft.com/office/powerpoint/2010/main" val="3316969872"/>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Shape 84"/>
          <p:cNvSpPr txBox="1">
            <a:spLocks noGrp="1"/>
          </p:cNvSpPr>
          <p:nvPr>
            <p:ph type="title"/>
          </p:nvPr>
        </p:nvSpPr>
        <p:spPr>
          <a:prstGeom prst="rect">
            <a:avLst/>
          </a:prstGeom>
        </p:spPr>
        <p:txBody>
          <a:bodyPr lIns="91425" tIns="91425" rIns="91425" bIns="91425" anchor="b" anchorCtr="0">
            <a:noAutofit/>
          </a:bodyPr>
          <a:lstStyle/>
          <a:p>
            <a:pPr lvl="0" rtl="0">
              <a:spcBef>
                <a:spcPts val="0"/>
              </a:spcBef>
              <a:buNone/>
            </a:pPr>
            <a:r>
              <a:rPr lang="en-US" dirty="0" smtClean="0"/>
              <a:t>Subtyping methods</a:t>
            </a:r>
            <a:endParaRPr lang="en" dirty="0"/>
          </a:p>
        </p:txBody>
      </p:sp>
      <p:sp>
        <p:nvSpPr>
          <p:cNvPr id="4" name="Text Placeholder 2"/>
          <p:cNvSpPr>
            <a:spLocks noGrp="1"/>
          </p:cNvSpPr>
          <p:nvPr>
            <p:ph idx="1"/>
          </p:nvPr>
        </p:nvSpPr>
        <p:spPr>
          <a:xfrm>
            <a:off x="457200" y="5410201"/>
            <a:ext cx="8229600" cy="990600"/>
          </a:xfrm>
        </p:spPr>
        <p:txBody>
          <a:bodyPr>
            <a:normAutofit/>
          </a:bodyPr>
          <a:lstStyle/>
          <a:p>
            <a:pPr marL="0" indent="0">
              <a:spcAft>
                <a:spcPts val="600"/>
              </a:spcAft>
              <a:buNone/>
            </a:pPr>
            <a:r>
              <a:rPr lang="en-US" sz="2000" dirty="0" smtClean="0"/>
              <a:t>Reproducibility of proposed subtypes is good!</a:t>
            </a:r>
            <a:endParaRPr lang="en-US" sz="2000" dirty="0"/>
          </a:p>
          <a:p>
            <a:pPr marL="0" indent="0">
              <a:spcAft>
                <a:spcPts val="600"/>
              </a:spcAft>
              <a:buNone/>
            </a:pPr>
            <a:endParaRPr lang="en-US" sz="2000" i="1" baseline="-25000" dirty="0" smtClean="0"/>
          </a:p>
        </p:txBody>
      </p:sp>
      <p:graphicFrame>
        <p:nvGraphicFramePr>
          <p:cNvPr id="5" name="Table 4"/>
          <p:cNvGraphicFramePr>
            <a:graphicFrameLocks noGrp="1"/>
          </p:cNvGraphicFramePr>
          <p:nvPr>
            <p:extLst>
              <p:ext uri="{D42A27DB-BD31-4B8C-83A1-F6EECF244321}">
                <p14:modId xmlns:p14="http://schemas.microsoft.com/office/powerpoint/2010/main" val="1549577819"/>
              </p:ext>
            </p:extLst>
          </p:nvPr>
        </p:nvGraphicFramePr>
        <p:xfrm>
          <a:off x="533400" y="1828800"/>
          <a:ext cx="8294763" cy="3302036"/>
        </p:xfrm>
        <a:graphic>
          <a:graphicData uri="http://schemas.openxmlformats.org/drawingml/2006/table">
            <a:tbl>
              <a:tblPr firstRow="1" bandRow="1" bandCol="1">
                <a:tableStyleId>{69012ECD-51FC-41F1-AA8D-1B2483CD663E}</a:tableStyleId>
              </a:tblPr>
              <a:tblGrid>
                <a:gridCol w="1485482"/>
                <a:gridCol w="1445218"/>
                <a:gridCol w="1118994"/>
                <a:gridCol w="1030064"/>
                <a:gridCol w="1669730"/>
                <a:gridCol w="1545275"/>
              </a:tblGrid>
              <a:tr h="631465">
                <a:tc>
                  <a:txBody>
                    <a:bodyPr/>
                    <a:lstStyle/>
                    <a:p>
                      <a:r>
                        <a:rPr lang="en-US" sz="1100" dirty="0" smtClean="0"/>
                        <a:t>Citation</a:t>
                      </a:r>
                      <a:endParaRPr lang="en-US" sz="1100" dirty="0"/>
                    </a:p>
                  </a:txBody>
                  <a:tcPr/>
                </a:tc>
                <a:tc>
                  <a:txBody>
                    <a:bodyPr/>
                    <a:lstStyle/>
                    <a:p>
                      <a:r>
                        <a:rPr lang="en-US" sz="1100" dirty="0" smtClean="0"/>
                        <a:t>Probe</a:t>
                      </a:r>
                      <a:r>
                        <a:rPr lang="en-US" sz="1100" baseline="0" dirty="0" smtClean="0"/>
                        <a:t> / gene filtering for Clustering</a:t>
                      </a:r>
                      <a:endParaRPr lang="en-US" sz="1100" dirty="0"/>
                    </a:p>
                  </a:txBody>
                  <a:tcPr/>
                </a:tc>
                <a:tc>
                  <a:txBody>
                    <a:bodyPr/>
                    <a:lstStyle/>
                    <a:p>
                      <a:r>
                        <a:rPr lang="en-US" sz="1100" dirty="0" smtClean="0"/>
                        <a:t>Clustering</a:t>
                      </a:r>
                      <a:r>
                        <a:rPr lang="en-US" sz="1100" baseline="0" dirty="0" smtClean="0"/>
                        <a:t> Algorithm</a:t>
                      </a:r>
                      <a:endParaRPr lang="en-US" sz="1100" dirty="0"/>
                    </a:p>
                  </a:txBody>
                  <a:tcPr/>
                </a:tc>
                <a:tc>
                  <a:txBody>
                    <a:bodyPr/>
                    <a:lstStyle/>
                    <a:p>
                      <a:r>
                        <a:rPr lang="en-US" sz="1100" dirty="0" smtClean="0"/>
                        <a:t>Number of Clusters</a:t>
                      </a:r>
                      <a:endParaRPr lang="en-US" sz="11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smtClean="0"/>
                        <a:t>Probe</a:t>
                      </a:r>
                      <a:r>
                        <a:rPr lang="en-US" sz="1100" baseline="0" dirty="0" smtClean="0"/>
                        <a:t> / gene filtering for Classification</a:t>
                      </a:r>
                      <a:endParaRPr lang="en-US" sz="1100" dirty="0" smtClean="0"/>
                    </a:p>
                  </a:txBody>
                  <a:tcPr/>
                </a:tc>
                <a:tc>
                  <a:txBody>
                    <a:bodyPr/>
                    <a:lstStyle/>
                    <a:p>
                      <a:r>
                        <a:rPr lang="en-US" sz="1100" dirty="0" smtClean="0"/>
                        <a:t>Subtype</a:t>
                      </a:r>
                      <a:r>
                        <a:rPr lang="en-US" sz="1100" baseline="0" dirty="0" smtClean="0"/>
                        <a:t> Classifier</a:t>
                      </a:r>
                      <a:endParaRPr lang="en-US" sz="1100" dirty="0"/>
                    </a:p>
                  </a:txBody>
                  <a:tcPr/>
                </a:tc>
              </a:tr>
              <a:tr h="736709">
                <a:tc>
                  <a:txBody>
                    <a:bodyPr/>
                    <a:lstStyle/>
                    <a:p>
                      <a:r>
                        <a:rPr lang="en-US" sz="950" dirty="0" err="1" smtClean="0"/>
                        <a:t>Tothill</a:t>
                      </a:r>
                      <a:r>
                        <a:rPr lang="en-US" sz="950" dirty="0" smtClean="0"/>
                        <a:t> et al., 2008</a:t>
                      </a:r>
                    </a:p>
                    <a:p>
                      <a:r>
                        <a:rPr lang="en-US" sz="950" dirty="0" smtClean="0"/>
                        <a:t>(</a:t>
                      </a:r>
                      <a:r>
                        <a:rPr lang="en-US" sz="950" i="1" dirty="0" err="1" smtClean="0"/>
                        <a:t>Clin</a:t>
                      </a:r>
                      <a:r>
                        <a:rPr lang="en-US" sz="950" i="1" baseline="0" dirty="0" smtClean="0"/>
                        <a:t> Cancer Res</a:t>
                      </a:r>
                      <a:r>
                        <a:rPr lang="en-US" sz="950" baseline="0" dirty="0" smtClean="0"/>
                        <a:t>)</a:t>
                      </a:r>
                      <a:endParaRPr lang="en-US" sz="950" dirty="0" smtClean="0"/>
                    </a:p>
                    <a:p>
                      <a:r>
                        <a:rPr lang="en-US" sz="950" dirty="0" err="1" smtClean="0"/>
                        <a:t>Helland</a:t>
                      </a:r>
                      <a:r>
                        <a:rPr lang="en-US" sz="950" dirty="0" smtClean="0"/>
                        <a:t> et al., 2011</a:t>
                      </a:r>
                    </a:p>
                    <a:p>
                      <a:r>
                        <a:rPr lang="en-US" sz="950" dirty="0" smtClean="0"/>
                        <a:t>(</a:t>
                      </a:r>
                      <a:r>
                        <a:rPr lang="en-US" sz="950" i="1" dirty="0" err="1" smtClean="0"/>
                        <a:t>PLoS</a:t>
                      </a:r>
                      <a:r>
                        <a:rPr lang="en-US" sz="950" i="1" dirty="0" smtClean="0"/>
                        <a:t> One</a:t>
                      </a:r>
                      <a:r>
                        <a:rPr lang="en-US" sz="950" dirty="0" smtClean="0"/>
                        <a:t>)</a:t>
                      </a:r>
                      <a:endParaRPr lang="en-US" sz="950" dirty="0"/>
                    </a:p>
                  </a:txBody>
                  <a:tcPr>
                    <a:solidFill>
                      <a:schemeClr val="accent3">
                        <a:lumMod val="40000"/>
                        <a:lumOff val="60000"/>
                      </a:schemeClr>
                    </a:solidFill>
                  </a:tcPr>
                </a:tc>
                <a:tc>
                  <a:txBody>
                    <a:bodyPr/>
                    <a:lstStyle/>
                    <a:p>
                      <a:r>
                        <a:rPr lang="en-US" sz="950" dirty="0" smtClean="0"/>
                        <a:t>Probes</a:t>
                      </a:r>
                      <a:r>
                        <a:rPr lang="en-US" sz="950" baseline="0" dirty="0" smtClean="0"/>
                        <a:t> with at least one sample expressed above 7.0, and global variance above 0.5</a:t>
                      </a:r>
                      <a:endParaRPr lang="en-US" sz="950" dirty="0"/>
                    </a:p>
                  </a:txBody>
                  <a:tcPr>
                    <a:solidFill>
                      <a:schemeClr val="accent3">
                        <a:lumMod val="40000"/>
                        <a:lumOff val="60000"/>
                      </a:schemeClr>
                    </a:solidFill>
                  </a:tcPr>
                </a:tc>
                <a:tc>
                  <a:txBody>
                    <a:bodyPr/>
                    <a:lstStyle/>
                    <a:p>
                      <a:r>
                        <a:rPr lang="en-US" sz="950" dirty="0" smtClean="0"/>
                        <a:t>Consensus</a:t>
                      </a:r>
                      <a:r>
                        <a:rPr lang="en-US" sz="950" baseline="0" dirty="0" smtClean="0"/>
                        <a:t> k-means; diagonal LDA and </a:t>
                      </a:r>
                      <a:r>
                        <a:rPr lang="en-US" sz="950" baseline="0" dirty="0" err="1" smtClean="0"/>
                        <a:t>kNN</a:t>
                      </a:r>
                      <a:endParaRPr lang="en-US" sz="950" dirty="0"/>
                    </a:p>
                  </a:txBody>
                  <a:tcPr>
                    <a:solidFill>
                      <a:schemeClr val="accent3">
                        <a:lumMod val="40000"/>
                        <a:lumOff val="60000"/>
                      </a:schemeClr>
                    </a:solidFill>
                  </a:tcPr>
                </a:tc>
                <a:tc>
                  <a:txBody>
                    <a:bodyPr/>
                    <a:lstStyle/>
                    <a:p>
                      <a:r>
                        <a:rPr lang="en-US" sz="950" dirty="0" smtClean="0"/>
                        <a:t>4</a:t>
                      </a:r>
                      <a:endParaRPr lang="en-US" sz="950" dirty="0"/>
                    </a:p>
                  </a:txBody>
                  <a:tcPr>
                    <a:solidFill>
                      <a:schemeClr val="accent3">
                        <a:lumMod val="40000"/>
                        <a:lumOff val="60000"/>
                      </a:schemeClr>
                    </a:solidFill>
                  </a:tcPr>
                </a:tc>
                <a:tc>
                  <a:txBody>
                    <a:bodyPr/>
                    <a:lstStyle/>
                    <a:p>
                      <a:r>
                        <a:rPr lang="en-US" sz="950" dirty="0" smtClean="0"/>
                        <a:t>Gene ranking by differentially expressed genes between groups</a:t>
                      </a:r>
                      <a:endParaRPr lang="en-US" sz="950" dirty="0"/>
                    </a:p>
                  </a:txBody>
                  <a:tcPr>
                    <a:solidFill>
                      <a:schemeClr val="accent3">
                        <a:lumMod val="40000"/>
                        <a:lumOff val="60000"/>
                      </a:schemeClr>
                    </a:solidFill>
                  </a:tcPr>
                </a:tc>
                <a:tc>
                  <a:txBody>
                    <a:bodyPr/>
                    <a:lstStyle/>
                    <a:p>
                      <a:r>
                        <a:rPr lang="en-US" sz="950" dirty="0" smtClean="0"/>
                        <a:t>Linear subtype</a:t>
                      </a:r>
                      <a:r>
                        <a:rPr lang="en-US" sz="950" baseline="0" dirty="0" smtClean="0"/>
                        <a:t> scores</a:t>
                      </a:r>
                      <a:endParaRPr lang="en-US" sz="950" dirty="0"/>
                    </a:p>
                  </a:txBody>
                  <a:tcPr>
                    <a:solidFill>
                      <a:schemeClr val="accent3">
                        <a:lumMod val="40000"/>
                        <a:lumOff val="60000"/>
                      </a:schemeClr>
                    </a:solidFill>
                  </a:tcPr>
                </a:tc>
              </a:tr>
              <a:tr h="113137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950" dirty="0" smtClean="0"/>
                        <a:t>TCGA, 2011</a:t>
                      </a:r>
                    </a:p>
                    <a:p>
                      <a:pPr marL="0" marR="0" indent="0" algn="l" defTabSz="914400" rtl="0" eaLnBrk="1" fontAlgn="auto" latinLnBrk="0" hangingPunct="1">
                        <a:lnSpc>
                          <a:spcPct val="100000"/>
                        </a:lnSpc>
                        <a:spcBef>
                          <a:spcPts val="0"/>
                        </a:spcBef>
                        <a:spcAft>
                          <a:spcPts val="0"/>
                        </a:spcAft>
                        <a:buClrTx/>
                        <a:buSzTx/>
                        <a:buFontTx/>
                        <a:buNone/>
                        <a:tabLst/>
                        <a:defRPr/>
                      </a:pPr>
                      <a:r>
                        <a:rPr lang="en-US" sz="950" dirty="0" smtClean="0"/>
                        <a:t>(</a:t>
                      </a:r>
                      <a:r>
                        <a:rPr lang="en-US" sz="950" i="1" dirty="0" smtClean="0"/>
                        <a:t>Nature</a:t>
                      </a:r>
                      <a:r>
                        <a:rPr lang="en-US" sz="950" dirty="0" smtClean="0"/>
                        <a:t>)</a:t>
                      </a:r>
                    </a:p>
                    <a:p>
                      <a:r>
                        <a:rPr lang="en-US" sz="950" dirty="0" err="1" smtClean="0"/>
                        <a:t>Verhaak</a:t>
                      </a:r>
                      <a:r>
                        <a:rPr lang="en-US" sz="950" dirty="0" smtClean="0"/>
                        <a:t> et al., 2012</a:t>
                      </a:r>
                    </a:p>
                    <a:p>
                      <a:r>
                        <a:rPr lang="en-US" sz="950" dirty="0" smtClean="0"/>
                        <a:t>(</a:t>
                      </a:r>
                      <a:r>
                        <a:rPr lang="en-US" sz="950" i="1" dirty="0" smtClean="0"/>
                        <a:t>J </a:t>
                      </a:r>
                      <a:r>
                        <a:rPr lang="en-US" sz="950" i="1" dirty="0" err="1" smtClean="0"/>
                        <a:t>Clin</a:t>
                      </a:r>
                      <a:r>
                        <a:rPr lang="en-US" sz="950" i="1" dirty="0" smtClean="0"/>
                        <a:t> Invest</a:t>
                      </a:r>
                      <a:r>
                        <a:rPr lang="en-US" sz="950" dirty="0" smtClean="0"/>
                        <a:t>)</a:t>
                      </a:r>
                      <a:endParaRPr lang="en-US" sz="950" dirty="0"/>
                    </a:p>
                  </a:txBody>
                  <a:tcPr>
                    <a:solidFill>
                      <a:schemeClr val="accent3">
                        <a:lumMod val="40000"/>
                        <a:lumOff val="60000"/>
                      </a:schemeClr>
                    </a:solidFill>
                  </a:tcPr>
                </a:tc>
                <a:tc>
                  <a:txBody>
                    <a:bodyPr/>
                    <a:lstStyle/>
                    <a:p>
                      <a:r>
                        <a:rPr lang="en-US" sz="950" dirty="0" smtClean="0"/>
                        <a:t>Filter to genes that correlate above 0.7 between three platforms</a:t>
                      </a:r>
                      <a:r>
                        <a:rPr lang="en-US" sz="950" baseline="0" dirty="0" smtClean="0"/>
                        <a:t> to unified estimate; then take t</a:t>
                      </a:r>
                      <a:r>
                        <a:rPr lang="en-US" sz="950" dirty="0" smtClean="0"/>
                        <a:t>op 1500 genes by median absolute deviation (MAD)</a:t>
                      </a:r>
                      <a:endParaRPr lang="en-US" sz="950" dirty="0"/>
                    </a:p>
                  </a:txBody>
                  <a:tcPr>
                    <a:solidFill>
                      <a:schemeClr val="accent3">
                        <a:lumMod val="40000"/>
                        <a:lumOff val="60000"/>
                      </a:schemeClr>
                    </a:solidFill>
                  </a:tcPr>
                </a:tc>
                <a:tc>
                  <a:txBody>
                    <a:bodyPr/>
                    <a:lstStyle/>
                    <a:p>
                      <a:r>
                        <a:rPr lang="en-US" sz="950" dirty="0" smtClean="0"/>
                        <a:t>Non-negative Matrix Factorization</a:t>
                      </a:r>
                      <a:endParaRPr lang="en-US" sz="950" dirty="0"/>
                    </a:p>
                  </a:txBody>
                  <a:tcPr>
                    <a:solidFill>
                      <a:schemeClr val="accent3">
                        <a:lumMod val="40000"/>
                        <a:lumOff val="60000"/>
                      </a:schemeClr>
                    </a:solidFill>
                  </a:tcPr>
                </a:tc>
                <a:tc>
                  <a:txBody>
                    <a:bodyPr/>
                    <a:lstStyle/>
                    <a:p>
                      <a:r>
                        <a:rPr lang="en-US" sz="950" dirty="0" smtClean="0"/>
                        <a:t>4</a:t>
                      </a:r>
                      <a:endParaRPr lang="en-US" sz="950" dirty="0"/>
                    </a:p>
                  </a:txBody>
                  <a:tcPr>
                    <a:solidFill>
                      <a:schemeClr val="accent3">
                        <a:lumMod val="40000"/>
                        <a:lumOff val="60000"/>
                      </a:schemeClr>
                    </a:solidFill>
                  </a:tcPr>
                </a:tc>
                <a:tc>
                  <a:txBody>
                    <a:bodyPr/>
                    <a:lstStyle/>
                    <a:p>
                      <a:r>
                        <a:rPr lang="en-US" sz="950" dirty="0" smtClean="0"/>
                        <a:t>Filter</a:t>
                      </a:r>
                      <a:r>
                        <a:rPr lang="en-US" sz="950" baseline="0" dirty="0" smtClean="0"/>
                        <a:t> patients by silhouette width; correlation-based feature subset selection</a:t>
                      </a:r>
                      <a:endParaRPr lang="en-US" sz="950" dirty="0"/>
                    </a:p>
                  </a:txBody>
                  <a:tcPr>
                    <a:solidFill>
                      <a:schemeClr val="accent3">
                        <a:lumMod val="40000"/>
                        <a:lumOff val="60000"/>
                      </a:schemeClr>
                    </a:solidFill>
                  </a:tcPr>
                </a:tc>
                <a:tc>
                  <a:txBody>
                    <a:bodyPr/>
                    <a:lstStyle/>
                    <a:p>
                      <a:r>
                        <a:rPr lang="en-US" sz="950" dirty="0" smtClean="0"/>
                        <a:t>Single-sample Gene Set Enrichment Analysis</a:t>
                      </a:r>
                      <a:endParaRPr lang="en-US" sz="950" dirty="0"/>
                    </a:p>
                  </a:txBody>
                  <a:tcPr>
                    <a:solidFill>
                      <a:schemeClr val="accent3">
                        <a:lumMod val="40000"/>
                        <a:lumOff val="60000"/>
                      </a:schemeClr>
                    </a:solidFill>
                  </a:tcPr>
                </a:tc>
              </a:tr>
              <a:tr h="802486">
                <a:tc>
                  <a:txBody>
                    <a:bodyPr/>
                    <a:lstStyle/>
                    <a:p>
                      <a:r>
                        <a:rPr lang="en-US" sz="950" dirty="0" err="1" smtClean="0"/>
                        <a:t>Konecny</a:t>
                      </a:r>
                      <a:r>
                        <a:rPr lang="en-US" sz="950" dirty="0" smtClean="0"/>
                        <a:t> et al., 2014</a:t>
                      </a:r>
                    </a:p>
                    <a:p>
                      <a:r>
                        <a:rPr lang="en-US" sz="950" dirty="0" smtClean="0"/>
                        <a:t>(</a:t>
                      </a:r>
                      <a:r>
                        <a:rPr lang="en-US" sz="950" i="1" dirty="0" smtClean="0"/>
                        <a:t>J </a:t>
                      </a:r>
                      <a:r>
                        <a:rPr lang="en-US" sz="950" i="1" dirty="0" err="1" smtClean="0"/>
                        <a:t>Natl</a:t>
                      </a:r>
                      <a:r>
                        <a:rPr lang="en-US" sz="950" i="1" dirty="0" smtClean="0"/>
                        <a:t> Cancer </a:t>
                      </a:r>
                      <a:r>
                        <a:rPr lang="en-US" sz="950" i="1" dirty="0" err="1" smtClean="0"/>
                        <a:t>Inst</a:t>
                      </a:r>
                      <a:r>
                        <a:rPr lang="en-US" sz="950" dirty="0" smtClean="0"/>
                        <a:t>)</a:t>
                      </a:r>
                      <a:endParaRPr lang="en-US" sz="950" dirty="0"/>
                    </a:p>
                  </a:txBody>
                  <a:tcPr>
                    <a:solidFill>
                      <a:schemeClr val="accent3">
                        <a:lumMod val="40000"/>
                        <a:lumOff val="6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950" dirty="0" smtClean="0"/>
                        <a:t>Top 2500 probes by MAD, then</a:t>
                      </a:r>
                      <a:r>
                        <a:rPr lang="en-US" sz="950" baseline="0" dirty="0" smtClean="0"/>
                        <a:t> keep 1850 unique gene symbols</a:t>
                      </a:r>
                      <a:endParaRPr lang="en-US" sz="950" dirty="0" smtClean="0"/>
                    </a:p>
                  </a:txBody>
                  <a:tcPr>
                    <a:solidFill>
                      <a:schemeClr val="accent3">
                        <a:lumMod val="40000"/>
                        <a:lumOff val="6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950" dirty="0" smtClean="0"/>
                        <a:t>Non-negative Matrix Factorization</a:t>
                      </a:r>
                    </a:p>
                  </a:txBody>
                  <a:tcPr>
                    <a:solidFill>
                      <a:schemeClr val="accent3">
                        <a:lumMod val="40000"/>
                        <a:lumOff val="60000"/>
                      </a:schemeClr>
                    </a:solidFill>
                  </a:tcPr>
                </a:tc>
                <a:tc>
                  <a:txBody>
                    <a:bodyPr/>
                    <a:lstStyle/>
                    <a:p>
                      <a:r>
                        <a:rPr lang="en-US" sz="950" dirty="0" smtClean="0"/>
                        <a:t>4</a:t>
                      </a:r>
                      <a:endParaRPr lang="en-US" sz="950" dirty="0"/>
                    </a:p>
                  </a:txBody>
                  <a:tcPr>
                    <a:solidFill>
                      <a:schemeClr val="accent3">
                        <a:lumMod val="40000"/>
                        <a:lumOff val="60000"/>
                      </a:schemeClr>
                    </a:solidFill>
                  </a:tcPr>
                </a:tc>
                <a:tc>
                  <a:txBody>
                    <a:bodyPr/>
                    <a:lstStyle/>
                    <a:p>
                      <a:r>
                        <a:rPr lang="en-US" sz="950" dirty="0" smtClean="0"/>
                        <a:t>Prediction</a:t>
                      </a:r>
                      <a:r>
                        <a:rPr lang="en-US" sz="950" baseline="0" dirty="0" smtClean="0"/>
                        <a:t> Analysis of Microarrays with thresholds determined by 10-fold cross validation</a:t>
                      </a:r>
                      <a:endParaRPr lang="en-US" sz="950" dirty="0"/>
                    </a:p>
                  </a:txBody>
                  <a:tcPr>
                    <a:solidFill>
                      <a:schemeClr val="accent3">
                        <a:lumMod val="40000"/>
                        <a:lumOff val="60000"/>
                      </a:schemeClr>
                    </a:solidFill>
                  </a:tcPr>
                </a:tc>
                <a:tc>
                  <a:txBody>
                    <a:bodyPr/>
                    <a:lstStyle/>
                    <a:p>
                      <a:r>
                        <a:rPr lang="en-US" sz="950" dirty="0" smtClean="0"/>
                        <a:t>Neares</a:t>
                      </a:r>
                      <a:r>
                        <a:rPr lang="en-US" sz="950" baseline="0" dirty="0" smtClean="0"/>
                        <a:t>t Centroid with Spearman’s rho</a:t>
                      </a:r>
                    </a:p>
                  </a:txBody>
                  <a:tcPr>
                    <a:solidFill>
                      <a:schemeClr val="accent3">
                        <a:lumMod val="40000"/>
                        <a:lumOff val="60000"/>
                      </a:schemeClr>
                    </a:solidFill>
                  </a:tcPr>
                </a:tc>
              </a:tr>
            </a:tbl>
          </a:graphicData>
        </a:graphic>
      </p:graphicFrame>
    </p:spTree>
    <p:extLst>
      <p:ext uri="{BB962C8B-B14F-4D97-AF65-F5344CB8AC3E}">
        <p14:creationId xmlns:p14="http://schemas.microsoft.com/office/powerpoint/2010/main" val="2848310872"/>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Creating useful unsupervised classifiers</a:t>
            </a:r>
            <a:endParaRPr lang="en-US" dirty="0"/>
          </a:p>
        </p:txBody>
      </p:sp>
      <p:sp>
        <p:nvSpPr>
          <p:cNvPr id="4" name="Text Placeholder 2"/>
          <p:cNvSpPr txBox="1">
            <a:spLocks/>
          </p:cNvSpPr>
          <p:nvPr/>
        </p:nvSpPr>
        <p:spPr>
          <a:xfrm>
            <a:off x="152400" y="1417650"/>
            <a:ext cx="8991600" cy="5150249"/>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857250" lvl="1" indent="-457200">
              <a:spcAft>
                <a:spcPts val="600"/>
              </a:spcAft>
              <a:buFont typeface="+mj-lt"/>
              <a:buAutoNum type="arabicPeriod"/>
            </a:pPr>
            <a:r>
              <a:rPr lang="en-US" sz="3000" dirty="0" smtClean="0"/>
              <a:t>Unsupervised learning: group observations into “subtypes”</a:t>
            </a:r>
          </a:p>
          <a:p>
            <a:pPr marL="857250" lvl="1" indent="-457200">
              <a:spcAft>
                <a:spcPts val="600"/>
              </a:spcAft>
              <a:buFont typeface="+mj-lt"/>
              <a:buAutoNum type="arabicPeriod"/>
            </a:pPr>
            <a:r>
              <a:rPr lang="en-US" sz="3000" dirty="0" smtClean="0"/>
              <a:t>Supervised learning: create a classifier to assign new cases to a subtype</a:t>
            </a:r>
          </a:p>
        </p:txBody>
      </p:sp>
      <p:sp>
        <p:nvSpPr>
          <p:cNvPr id="5" name="Rectangle 4"/>
          <p:cNvSpPr/>
          <p:nvPr/>
        </p:nvSpPr>
        <p:spPr>
          <a:xfrm>
            <a:off x="505883" y="3744460"/>
            <a:ext cx="1756158" cy="666862"/>
          </a:xfrm>
          <a:prstGeom prst="rect">
            <a:avLst/>
          </a:prstGeom>
          <a:solidFill>
            <a:srgbClr val="376092"/>
          </a:solidFill>
        </p:spPr>
        <p:style>
          <a:lnRef idx="2">
            <a:schemeClr val="accent1">
              <a:shade val="50000"/>
            </a:schemeClr>
          </a:lnRef>
          <a:fillRef idx="1">
            <a:schemeClr val="accent1"/>
          </a:fillRef>
          <a:effectRef idx="0">
            <a:schemeClr val="accent1"/>
          </a:effectRef>
          <a:fontRef idx="minor">
            <a:schemeClr val="lt1"/>
          </a:fontRef>
        </p:style>
        <p:txBody>
          <a:bodyPr lIns="91434" tIns="45717" rIns="91434" bIns="45717" spcCol="0" rtlCol="0" anchor="ctr"/>
          <a:lstStyle/>
          <a:p>
            <a:pPr algn="ctr"/>
            <a:r>
              <a:rPr lang="en-US" sz="1200" dirty="0"/>
              <a:t>Set of all possible cancer samples X</a:t>
            </a:r>
            <a:endParaRPr lang="en-US" sz="1200" i="1" dirty="0"/>
          </a:p>
        </p:txBody>
      </p:sp>
      <p:sp>
        <p:nvSpPr>
          <p:cNvPr id="6" name="Rectangle 5"/>
          <p:cNvSpPr/>
          <p:nvPr/>
        </p:nvSpPr>
        <p:spPr>
          <a:xfrm>
            <a:off x="505883" y="4719588"/>
            <a:ext cx="1756158" cy="666862"/>
          </a:xfrm>
          <a:prstGeom prst="rect">
            <a:avLst/>
          </a:prstGeom>
          <a:solidFill>
            <a:srgbClr val="376092"/>
          </a:solidFill>
        </p:spPr>
        <p:style>
          <a:lnRef idx="2">
            <a:schemeClr val="accent1">
              <a:shade val="50000"/>
            </a:schemeClr>
          </a:lnRef>
          <a:fillRef idx="1">
            <a:schemeClr val="accent1"/>
          </a:fillRef>
          <a:effectRef idx="0">
            <a:schemeClr val="accent1"/>
          </a:effectRef>
          <a:fontRef idx="minor">
            <a:schemeClr val="lt1"/>
          </a:fontRef>
        </p:style>
        <p:txBody>
          <a:bodyPr lIns="91434" tIns="45717" rIns="91434" bIns="45717" spcCol="0" rtlCol="0" anchor="ctr"/>
          <a:lstStyle/>
          <a:p>
            <a:pPr algn="ctr"/>
            <a:r>
              <a:rPr lang="en-US" sz="1200" dirty="0" err="1"/>
              <a:t>Unlabelled</a:t>
            </a:r>
            <a:r>
              <a:rPr lang="en-US" sz="1200" dirty="0"/>
              <a:t> data:</a:t>
            </a:r>
          </a:p>
          <a:p>
            <a:pPr algn="ctr"/>
            <a:r>
              <a:rPr lang="en-US" sz="1200" dirty="0"/>
              <a:t>x</a:t>
            </a:r>
            <a:r>
              <a:rPr lang="en-US" sz="1200" baseline="-25000" dirty="0"/>
              <a:t>1</a:t>
            </a:r>
            <a:r>
              <a:rPr lang="en-US" sz="1200" dirty="0"/>
              <a:t>, x</a:t>
            </a:r>
            <a:r>
              <a:rPr lang="en-US" sz="1200" baseline="-25000" dirty="0"/>
              <a:t>2</a:t>
            </a:r>
            <a:r>
              <a:rPr lang="en-US" sz="1200" dirty="0"/>
              <a:t>, …,  </a:t>
            </a:r>
            <a:r>
              <a:rPr lang="en-US" sz="1200" dirty="0" err="1"/>
              <a:t>x</a:t>
            </a:r>
            <a:r>
              <a:rPr lang="en-US" sz="1200" baseline="-25000" dirty="0" err="1"/>
              <a:t>N</a:t>
            </a:r>
            <a:endParaRPr lang="en-US" sz="1200" i="1" dirty="0"/>
          </a:p>
        </p:txBody>
      </p:sp>
      <p:cxnSp>
        <p:nvCxnSpPr>
          <p:cNvPr id="7" name="Straight Arrow Connector 6"/>
          <p:cNvCxnSpPr>
            <a:stCxn id="5" idx="2"/>
            <a:endCxn id="6" idx="0"/>
          </p:cNvCxnSpPr>
          <p:nvPr/>
        </p:nvCxnSpPr>
        <p:spPr>
          <a:xfrm>
            <a:off x="1383962" y="4411322"/>
            <a:ext cx="0" cy="308266"/>
          </a:xfrm>
          <a:prstGeom prst="straightConnector1">
            <a:avLst/>
          </a:prstGeom>
          <a:ln w="28575" cmpd="sng">
            <a:solidFill>
              <a:schemeClr val="tx1"/>
            </a:solidFill>
            <a:tailEnd type="arrow"/>
          </a:ln>
        </p:spPr>
        <p:style>
          <a:lnRef idx="2">
            <a:schemeClr val="accent1">
              <a:shade val="50000"/>
            </a:schemeClr>
          </a:lnRef>
          <a:fillRef idx="1">
            <a:schemeClr val="accent1"/>
          </a:fillRef>
          <a:effectRef idx="0">
            <a:schemeClr val="accent1"/>
          </a:effectRef>
          <a:fontRef idx="minor">
            <a:schemeClr val="lt1"/>
          </a:fontRef>
        </p:style>
      </p:cxnSp>
      <p:sp>
        <p:nvSpPr>
          <p:cNvPr id="8" name="Rectangle 7"/>
          <p:cNvSpPr/>
          <p:nvPr/>
        </p:nvSpPr>
        <p:spPr>
          <a:xfrm>
            <a:off x="2639443" y="4719588"/>
            <a:ext cx="1275390" cy="666862"/>
          </a:xfrm>
          <a:prstGeom prst="rect">
            <a:avLst/>
          </a:prstGeom>
          <a:solidFill>
            <a:srgbClr val="008000"/>
          </a:solidFill>
        </p:spPr>
        <p:style>
          <a:lnRef idx="2">
            <a:schemeClr val="accent3">
              <a:shade val="50000"/>
            </a:schemeClr>
          </a:lnRef>
          <a:fillRef idx="1">
            <a:schemeClr val="accent3"/>
          </a:fillRef>
          <a:effectRef idx="0">
            <a:schemeClr val="accent3"/>
          </a:effectRef>
          <a:fontRef idx="minor">
            <a:schemeClr val="lt1"/>
          </a:fontRef>
        </p:style>
        <p:txBody>
          <a:bodyPr lIns="91434" tIns="45717" rIns="91434" bIns="45717" spcCol="0" rtlCol="0" anchor="ctr"/>
          <a:lstStyle/>
          <a:p>
            <a:pPr algn="ctr"/>
            <a:r>
              <a:rPr lang="en-US" sz="1200" dirty="0"/>
              <a:t>Unsupervised learning</a:t>
            </a:r>
          </a:p>
          <a:p>
            <a:pPr algn="ctr"/>
            <a:r>
              <a:rPr lang="en-US" sz="1200" dirty="0"/>
              <a:t>(clustering)</a:t>
            </a:r>
          </a:p>
        </p:txBody>
      </p:sp>
      <p:sp>
        <p:nvSpPr>
          <p:cNvPr id="9" name="Rectangle 8"/>
          <p:cNvSpPr/>
          <p:nvPr/>
        </p:nvSpPr>
        <p:spPr>
          <a:xfrm>
            <a:off x="2750931" y="5950688"/>
            <a:ext cx="1058945" cy="416790"/>
          </a:xfrm>
          <a:prstGeom prst="rect">
            <a:avLst/>
          </a:prstGeom>
          <a:solidFill>
            <a:srgbClr val="376092"/>
          </a:solidFill>
        </p:spPr>
        <p:style>
          <a:lnRef idx="2">
            <a:schemeClr val="accent1">
              <a:shade val="50000"/>
            </a:schemeClr>
          </a:lnRef>
          <a:fillRef idx="1">
            <a:schemeClr val="accent1"/>
          </a:fillRef>
          <a:effectRef idx="0">
            <a:schemeClr val="accent1"/>
          </a:effectRef>
          <a:fontRef idx="minor">
            <a:schemeClr val="lt1"/>
          </a:fontRef>
        </p:style>
        <p:txBody>
          <a:bodyPr lIns="91434" tIns="45717" rIns="91434" bIns="45717" spcCol="0" rtlCol="0" anchor="ctr"/>
          <a:lstStyle/>
          <a:p>
            <a:pPr algn="ctr"/>
            <a:r>
              <a:rPr lang="en-US" sz="1000" dirty="0"/>
              <a:t>Select number of clusters k</a:t>
            </a:r>
          </a:p>
        </p:txBody>
      </p:sp>
      <p:sp>
        <p:nvSpPr>
          <p:cNvPr id="10" name="Rectangle 9"/>
          <p:cNvSpPr/>
          <p:nvPr/>
        </p:nvSpPr>
        <p:spPr>
          <a:xfrm>
            <a:off x="7932149" y="4719588"/>
            <a:ext cx="965523" cy="66686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lIns="91434" tIns="45717" rIns="91434" bIns="45717" spcCol="0" rtlCol="0" anchor="ctr"/>
          <a:lstStyle/>
          <a:p>
            <a:pPr algn="ctr"/>
            <a:r>
              <a:rPr lang="en-US" sz="1200" dirty="0"/>
              <a:t>Classifier</a:t>
            </a:r>
          </a:p>
        </p:txBody>
      </p:sp>
      <p:sp>
        <p:nvSpPr>
          <p:cNvPr id="11" name="Rectangle 10"/>
          <p:cNvSpPr/>
          <p:nvPr/>
        </p:nvSpPr>
        <p:spPr>
          <a:xfrm>
            <a:off x="7927115" y="3811823"/>
            <a:ext cx="970557" cy="574295"/>
          </a:xfrm>
          <a:prstGeom prst="rect">
            <a:avLst/>
          </a:prstGeom>
          <a:solidFill>
            <a:srgbClr val="376092"/>
          </a:solidFill>
        </p:spPr>
        <p:style>
          <a:lnRef idx="2">
            <a:schemeClr val="accent1">
              <a:shade val="50000"/>
            </a:schemeClr>
          </a:lnRef>
          <a:fillRef idx="1">
            <a:schemeClr val="accent1"/>
          </a:fillRef>
          <a:effectRef idx="0">
            <a:schemeClr val="accent1"/>
          </a:effectRef>
          <a:fontRef idx="minor">
            <a:schemeClr val="lt1"/>
          </a:fontRef>
        </p:style>
        <p:txBody>
          <a:bodyPr lIns="91434" tIns="45717" rIns="91434" bIns="45717" spcCol="0" rtlCol="0" anchor="ctr"/>
          <a:lstStyle/>
          <a:p>
            <a:pPr algn="ctr"/>
            <a:r>
              <a:rPr lang="en-US" sz="1200" dirty="0"/>
              <a:t>New sample</a:t>
            </a:r>
          </a:p>
        </p:txBody>
      </p:sp>
      <p:sp>
        <p:nvSpPr>
          <p:cNvPr id="12" name="Rectangle 11"/>
          <p:cNvSpPr/>
          <p:nvPr/>
        </p:nvSpPr>
        <p:spPr>
          <a:xfrm>
            <a:off x="7932149" y="5834485"/>
            <a:ext cx="965523" cy="477962"/>
          </a:xfrm>
          <a:prstGeom prst="rect">
            <a:avLst/>
          </a:prstGeom>
          <a:solidFill>
            <a:srgbClr val="376092"/>
          </a:solidFill>
        </p:spPr>
        <p:style>
          <a:lnRef idx="2">
            <a:schemeClr val="accent1">
              <a:shade val="50000"/>
            </a:schemeClr>
          </a:lnRef>
          <a:fillRef idx="1">
            <a:schemeClr val="accent1"/>
          </a:fillRef>
          <a:effectRef idx="0">
            <a:schemeClr val="accent1"/>
          </a:effectRef>
          <a:fontRef idx="minor">
            <a:schemeClr val="lt1"/>
          </a:fontRef>
        </p:style>
        <p:txBody>
          <a:bodyPr lIns="91434" tIns="45717" rIns="91434" bIns="45717" spcCol="0" rtlCol="0" anchor="ctr"/>
          <a:lstStyle/>
          <a:p>
            <a:pPr algn="ctr"/>
            <a:r>
              <a:rPr lang="en-US" sz="1200" dirty="0"/>
              <a:t>Predicted class</a:t>
            </a:r>
          </a:p>
        </p:txBody>
      </p:sp>
      <p:cxnSp>
        <p:nvCxnSpPr>
          <p:cNvPr id="13" name="Straight Arrow Connector 12"/>
          <p:cNvCxnSpPr>
            <a:stCxn id="6" idx="3"/>
            <a:endCxn id="8" idx="1"/>
          </p:cNvCxnSpPr>
          <p:nvPr/>
        </p:nvCxnSpPr>
        <p:spPr>
          <a:xfrm>
            <a:off x="2262041" y="5053019"/>
            <a:ext cx="377402" cy="0"/>
          </a:xfrm>
          <a:prstGeom prst="straightConnector1">
            <a:avLst/>
          </a:prstGeom>
          <a:ln w="28575" cmpd="sng">
            <a:solidFill>
              <a:schemeClr val="tx1"/>
            </a:solidFill>
            <a:tailEnd type="arrow"/>
          </a:ln>
        </p:spPr>
        <p:style>
          <a:lnRef idx="2">
            <a:schemeClr val="accent1">
              <a:shade val="50000"/>
            </a:schemeClr>
          </a:lnRef>
          <a:fillRef idx="1">
            <a:schemeClr val="accent1"/>
          </a:fillRef>
          <a:effectRef idx="0">
            <a:schemeClr val="accent1"/>
          </a:effectRef>
          <a:fontRef idx="minor">
            <a:schemeClr val="lt1"/>
          </a:fontRef>
        </p:style>
      </p:cxnSp>
      <p:cxnSp>
        <p:nvCxnSpPr>
          <p:cNvPr id="14" name="Straight Arrow Connector 13"/>
          <p:cNvCxnSpPr/>
          <p:nvPr/>
        </p:nvCxnSpPr>
        <p:spPr>
          <a:xfrm flipH="1">
            <a:off x="3809875" y="5386451"/>
            <a:ext cx="104958" cy="624465"/>
          </a:xfrm>
          <a:prstGeom prst="straightConnector1">
            <a:avLst/>
          </a:prstGeom>
          <a:ln w="28575" cmpd="sng">
            <a:solidFill>
              <a:schemeClr val="tx1"/>
            </a:solidFill>
            <a:tailEnd type="arrow"/>
          </a:ln>
        </p:spPr>
        <p:style>
          <a:lnRef idx="2">
            <a:schemeClr val="accent1">
              <a:shade val="50000"/>
            </a:schemeClr>
          </a:lnRef>
          <a:fillRef idx="1">
            <a:schemeClr val="accent1"/>
          </a:fillRef>
          <a:effectRef idx="0">
            <a:schemeClr val="accent1"/>
          </a:effectRef>
          <a:fontRef idx="minor">
            <a:schemeClr val="lt1"/>
          </a:fontRef>
        </p:style>
      </p:cxnSp>
      <p:cxnSp>
        <p:nvCxnSpPr>
          <p:cNvPr id="15" name="Straight Arrow Connector 14"/>
          <p:cNvCxnSpPr/>
          <p:nvPr/>
        </p:nvCxnSpPr>
        <p:spPr>
          <a:xfrm flipH="1" flipV="1">
            <a:off x="2643446" y="5344523"/>
            <a:ext cx="107489" cy="666397"/>
          </a:xfrm>
          <a:prstGeom prst="straightConnector1">
            <a:avLst/>
          </a:prstGeom>
          <a:ln w="28575" cmpd="sng">
            <a:solidFill>
              <a:schemeClr val="tx1"/>
            </a:solidFill>
            <a:tailEnd type="arrow"/>
          </a:ln>
        </p:spPr>
        <p:style>
          <a:lnRef idx="2">
            <a:schemeClr val="accent1">
              <a:shade val="50000"/>
            </a:schemeClr>
          </a:lnRef>
          <a:fillRef idx="1">
            <a:schemeClr val="accent1"/>
          </a:fillRef>
          <a:effectRef idx="0">
            <a:schemeClr val="accent1"/>
          </a:effectRef>
          <a:fontRef idx="minor">
            <a:schemeClr val="lt1"/>
          </a:fontRef>
        </p:style>
      </p:cxnSp>
      <p:cxnSp>
        <p:nvCxnSpPr>
          <p:cNvPr id="16" name="Straight Arrow Connector 15"/>
          <p:cNvCxnSpPr>
            <a:stCxn id="8" idx="3"/>
            <a:endCxn id="19" idx="1"/>
          </p:cNvCxnSpPr>
          <p:nvPr/>
        </p:nvCxnSpPr>
        <p:spPr>
          <a:xfrm>
            <a:off x="3914833" y="5053019"/>
            <a:ext cx="314478" cy="0"/>
          </a:xfrm>
          <a:prstGeom prst="straightConnector1">
            <a:avLst/>
          </a:prstGeom>
          <a:ln w="28575" cmpd="sng">
            <a:solidFill>
              <a:schemeClr val="tx1"/>
            </a:solidFill>
            <a:tailEnd type="arrow"/>
          </a:ln>
        </p:spPr>
        <p:style>
          <a:lnRef idx="2">
            <a:schemeClr val="accent1">
              <a:shade val="50000"/>
            </a:schemeClr>
          </a:lnRef>
          <a:fillRef idx="1">
            <a:schemeClr val="accent1"/>
          </a:fillRef>
          <a:effectRef idx="0">
            <a:schemeClr val="accent1"/>
          </a:effectRef>
          <a:fontRef idx="minor">
            <a:schemeClr val="lt1"/>
          </a:fontRef>
        </p:style>
      </p:cxnSp>
      <p:cxnSp>
        <p:nvCxnSpPr>
          <p:cNvPr id="17" name="Straight Arrow Connector 16"/>
          <p:cNvCxnSpPr>
            <a:stCxn id="10" idx="2"/>
            <a:endCxn id="12" idx="0"/>
          </p:cNvCxnSpPr>
          <p:nvPr/>
        </p:nvCxnSpPr>
        <p:spPr>
          <a:xfrm>
            <a:off x="8414911" y="5386450"/>
            <a:ext cx="0" cy="448035"/>
          </a:xfrm>
          <a:prstGeom prst="straightConnector1">
            <a:avLst/>
          </a:prstGeom>
          <a:ln w="28575" cmpd="sng">
            <a:solidFill>
              <a:schemeClr val="tx1"/>
            </a:solidFill>
            <a:tailEnd type="arrow"/>
          </a:ln>
        </p:spPr>
        <p:style>
          <a:lnRef idx="2">
            <a:schemeClr val="accent1">
              <a:shade val="50000"/>
            </a:schemeClr>
          </a:lnRef>
          <a:fillRef idx="1">
            <a:schemeClr val="accent1"/>
          </a:fillRef>
          <a:effectRef idx="0">
            <a:schemeClr val="accent1"/>
          </a:effectRef>
          <a:fontRef idx="minor">
            <a:schemeClr val="lt1"/>
          </a:fontRef>
        </p:style>
      </p:cxnSp>
      <p:cxnSp>
        <p:nvCxnSpPr>
          <p:cNvPr id="18" name="Straight Arrow Connector 17"/>
          <p:cNvCxnSpPr>
            <a:stCxn id="11" idx="2"/>
            <a:endCxn id="10" idx="0"/>
          </p:cNvCxnSpPr>
          <p:nvPr/>
        </p:nvCxnSpPr>
        <p:spPr>
          <a:xfrm>
            <a:off x="8412394" y="4386118"/>
            <a:ext cx="2517" cy="333470"/>
          </a:xfrm>
          <a:prstGeom prst="straightConnector1">
            <a:avLst/>
          </a:prstGeom>
          <a:ln w="28575" cmpd="sng">
            <a:solidFill>
              <a:schemeClr val="tx1"/>
            </a:solidFill>
            <a:tailEnd type="arrow"/>
          </a:ln>
        </p:spPr>
        <p:style>
          <a:lnRef idx="2">
            <a:schemeClr val="accent1">
              <a:shade val="50000"/>
            </a:schemeClr>
          </a:lnRef>
          <a:fillRef idx="1">
            <a:schemeClr val="accent1"/>
          </a:fillRef>
          <a:effectRef idx="0">
            <a:schemeClr val="accent1"/>
          </a:effectRef>
          <a:fontRef idx="minor">
            <a:schemeClr val="lt1"/>
          </a:fontRef>
        </p:style>
      </p:cxnSp>
      <p:sp>
        <p:nvSpPr>
          <p:cNvPr id="19" name="Rectangle 18"/>
          <p:cNvSpPr/>
          <p:nvPr/>
        </p:nvSpPr>
        <p:spPr>
          <a:xfrm>
            <a:off x="4229311" y="4719588"/>
            <a:ext cx="1756158" cy="666862"/>
          </a:xfrm>
          <a:prstGeom prst="rect">
            <a:avLst/>
          </a:prstGeom>
          <a:solidFill>
            <a:srgbClr val="376092"/>
          </a:solidFill>
        </p:spPr>
        <p:style>
          <a:lnRef idx="2">
            <a:schemeClr val="accent1">
              <a:shade val="50000"/>
            </a:schemeClr>
          </a:lnRef>
          <a:fillRef idx="1">
            <a:schemeClr val="accent1"/>
          </a:fillRef>
          <a:effectRef idx="0">
            <a:schemeClr val="accent1"/>
          </a:effectRef>
          <a:fontRef idx="minor">
            <a:schemeClr val="lt1"/>
          </a:fontRef>
        </p:style>
        <p:txBody>
          <a:bodyPr lIns="91434" tIns="45717" rIns="91434" bIns="45717" spcCol="0" rtlCol="0" anchor="ctr"/>
          <a:lstStyle/>
          <a:p>
            <a:pPr algn="ctr"/>
            <a:r>
              <a:rPr lang="en-US" sz="1200" dirty="0" err="1"/>
              <a:t>Labelled</a:t>
            </a:r>
            <a:r>
              <a:rPr lang="en-US" sz="1200" dirty="0"/>
              <a:t> data:</a:t>
            </a:r>
          </a:p>
          <a:p>
            <a:pPr algn="ctr"/>
            <a:r>
              <a:rPr lang="en-US" sz="1200" dirty="0"/>
              <a:t>(x</a:t>
            </a:r>
            <a:r>
              <a:rPr lang="en-US" sz="1200" baseline="-25000" dirty="0"/>
              <a:t>1</a:t>
            </a:r>
            <a:r>
              <a:rPr lang="en-US" sz="1200" dirty="0"/>
              <a:t>, y</a:t>
            </a:r>
            <a:r>
              <a:rPr lang="en-US" sz="1200" baseline="-25000" dirty="0"/>
              <a:t>1</a:t>
            </a:r>
            <a:r>
              <a:rPr lang="en-US" sz="1200" dirty="0"/>
              <a:t>), (x</a:t>
            </a:r>
            <a:r>
              <a:rPr lang="en-US" sz="1200" baseline="-25000" dirty="0"/>
              <a:t>2</a:t>
            </a:r>
            <a:r>
              <a:rPr lang="en-US" sz="1200" dirty="0"/>
              <a:t>, y</a:t>
            </a:r>
            <a:r>
              <a:rPr lang="en-US" sz="1200" baseline="-25000" dirty="0"/>
              <a:t>2</a:t>
            </a:r>
            <a:r>
              <a:rPr lang="en-US" sz="1200" dirty="0"/>
              <a:t>), …, </a:t>
            </a:r>
            <a:endParaRPr lang="en-US" sz="1200" dirty="0" smtClean="0"/>
          </a:p>
          <a:p>
            <a:pPr algn="ctr"/>
            <a:r>
              <a:rPr lang="en-US" sz="1200" dirty="0" smtClean="0"/>
              <a:t>(</a:t>
            </a:r>
            <a:r>
              <a:rPr lang="en-US" sz="1200" dirty="0" err="1"/>
              <a:t>x</a:t>
            </a:r>
            <a:r>
              <a:rPr lang="en-US" sz="1200" baseline="-25000" dirty="0" err="1"/>
              <a:t>N</a:t>
            </a:r>
            <a:r>
              <a:rPr lang="en-US" sz="1200" dirty="0"/>
              <a:t>, </a:t>
            </a:r>
            <a:r>
              <a:rPr lang="en-US" sz="1200" dirty="0" err="1"/>
              <a:t>y</a:t>
            </a:r>
            <a:r>
              <a:rPr lang="en-US" sz="1200" baseline="-25000" dirty="0" err="1"/>
              <a:t>N</a:t>
            </a:r>
            <a:r>
              <a:rPr lang="en-US" sz="1200" dirty="0"/>
              <a:t>)</a:t>
            </a:r>
            <a:endParaRPr lang="en-US" sz="1200" i="1" dirty="0"/>
          </a:p>
        </p:txBody>
      </p:sp>
      <p:sp>
        <p:nvSpPr>
          <p:cNvPr id="20" name="Rectangle 19"/>
          <p:cNvSpPr/>
          <p:nvPr/>
        </p:nvSpPr>
        <p:spPr>
          <a:xfrm>
            <a:off x="6354567" y="4719588"/>
            <a:ext cx="1275390" cy="666862"/>
          </a:xfrm>
          <a:prstGeom prst="rect">
            <a:avLst/>
          </a:prstGeom>
          <a:solidFill>
            <a:srgbClr val="008000"/>
          </a:solidFill>
        </p:spPr>
        <p:style>
          <a:lnRef idx="2">
            <a:schemeClr val="accent3">
              <a:shade val="50000"/>
            </a:schemeClr>
          </a:lnRef>
          <a:fillRef idx="1">
            <a:schemeClr val="accent3"/>
          </a:fillRef>
          <a:effectRef idx="0">
            <a:schemeClr val="accent3"/>
          </a:effectRef>
          <a:fontRef idx="minor">
            <a:schemeClr val="lt1"/>
          </a:fontRef>
        </p:style>
        <p:txBody>
          <a:bodyPr lIns="91434" tIns="45717" rIns="91434" bIns="45717" spcCol="0" rtlCol="0" anchor="ctr"/>
          <a:lstStyle/>
          <a:p>
            <a:pPr algn="ctr"/>
            <a:r>
              <a:rPr lang="en-US" sz="1200" dirty="0"/>
              <a:t>Supervised learning</a:t>
            </a:r>
          </a:p>
        </p:txBody>
      </p:sp>
      <p:cxnSp>
        <p:nvCxnSpPr>
          <p:cNvPr id="21" name="Straight Arrow Connector 20"/>
          <p:cNvCxnSpPr>
            <a:stCxn id="19" idx="3"/>
            <a:endCxn id="20" idx="1"/>
          </p:cNvCxnSpPr>
          <p:nvPr/>
        </p:nvCxnSpPr>
        <p:spPr>
          <a:xfrm>
            <a:off x="5985469" y="5053019"/>
            <a:ext cx="369098" cy="0"/>
          </a:xfrm>
          <a:prstGeom prst="straightConnector1">
            <a:avLst/>
          </a:prstGeom>
          <a:ln w="28575" cmpd="sng">
            <a:solidFill>
              <a:schemeClr val="tx1"/>
            </a:solidFill>
            <a:tailEnd type="arrow"/>
          </a:ln>
        </p:spPr>
        <p:style>
          <a:lnRef idx="2">
            <a:schemeClr val="accent1">
              <a:shade val="50000"/>
            </a:schemeClr>
          </a:lnRef>
          <a:fillRef idx="1">
            <a:schemeClr val="accent1"/>
          </a:fillRef>
          <a:effectRef idx="0">
            <a:schemeClr val="accent1"/>
          </a:effectRef>
          <a:fontRef idx="minor">
            <a:schemeClr val="lt1"/>
          </a:fontRef>
        </p:style>
      </p:cxnSp>
      <p:cxnSp>
        <p:nvCxnSpPr>
          <p:cNvPr id="22" name="Straight Arrow Connector 21"/>
          <p:cNvCxnSpPr>
            <a:stCxn id="20" idx="3"/>
            <a:endCxn id="10" idx="1"/>
          </p:cNvCxnSpPr>
          <p:nvPr/>
        </p:nvCxnSpPr>
        <p:spPr>
          <a:xfrm>
            <a:off x="7629957" y="5053019"/>
            <a:ext cx="302192" cy="0"/>
          </a:xfrm>
          <a:prstGeom prst="straightConnector1">
            <a:avLst/>
          </a:prstGeom>
          <a:ln w="28575" cmpd="sng">
            <a:solidFill>
              <a:schemeClr val="tx1"/>
            </a:solidFill>
            <a:tailEnd type="arrow"/>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2013034751"/>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Proposed subtypes have a lot in common!</a:t>
            </a:r>
            <a:endParaRPr lang="en-US" dirty="0"/>
          </a:p>
        </p:txBody>
      </p:sp>
      <p:pic>
        <p:nvPicPr>
          <p:cNvPr id="4" name="Picture 3"/>
          <p:cNvPicPr>
            <a:picLocks noChangeAspect="1"/>
          </p:cNvPicPr>
          <p:nvPr/>
        </p:nvPicPr>
        <p:blipFill rotWithShape="1">
          <a:blip r:embed="rId2"/>
          <a:srcRect b="15117"/>
          <a:stretch/>
        </p:blipFill>
        <p:spPr>
          <a:xfrm>
            <a:off x="457200" y="1676400"/>
            <a:ext cx="4056059" cy="4398299"/>
          </a:xfrm>
          <a:prstGeom prst="rect">
            <a:avLst/>
          </a:prstGeom>
        </p:spPr>
      </p:pic>
      <p:sp>
        <p:nvSpPr>
          <p:cNvPr id="5" name="TextBox 4"/>
          <p:cNvSpPr txBox="1"/>
          <p:nvPr/>
        </p:nvSpPr>
        <p:spPr>
          <a:xfrm>
            <a:off x="3954415" y="2133600"/>
            <a:ext cx="5199748" cy="923330"/>
          </a:xfrm>
          <a:prstGeom prst="rect">
            <a:avLst/>
          </a:prstGeom>
          <a:noFill/>
        </p:spPr>
        <p:txBody>
          <a:bodyPr wrap="none" rtlCol="0">
            <a:spAutoFit/>
          </a:bodyPr>
          <a:lstStyle/>
          <a:p>
            <a:r>
              <a:rPr lang="en-US" b="1" dirty="0" smtClean="0"/>
              <a:t>Top left: </a:t>
            </a:r>
            <a:r>
              <a:rPr lang="en-US" dirty="0" smtClean="0"/>
              <a:t>contingency table of two 4-subtype schemes</a:t>
            </a:r>
          </a:p>
          <a:p>
            <a:r>
              <a:rPr lang="en-US" b="1" dirty="0" smtClean="0"/>
              <a:t>Other panels: </a:t>
            </a:r>
            <a:r>
              <a:rPr lang="en-US" dirty="0" smtClean="0"/>
              <a:t>removal of “marginal” calls</a:t>
            </a:r>
          </a:p>
          <a:p>
            <a:r>
              <a:rPr lang="en-US" b="1" dirty="0" smtClean="0"/>
              <a:t>Bottom: </a:t>
            </a:r>
            <a:r>
              <a:rPr lang="en-US" dirty="0" smtClean="0"/>
              <a:t>Concordance vs. # marginal calls removed</a:t>
            </a:r>
            <a:endParaRPr lang="en-US" dirty="0"/>
          </a:p>
        </p:txBody>
      </p:sp>
      <p:sp>
        <p:nvSpPr>
          <p:cNvPr id="6" name="TextBox 5"/>
          <p:cNvSpPr txBox="1"/>
          <p:nvPr/>
        </p:nvSpPr>
        <p:spPr>
          <a:xfrm>
            <a:off x="4343400" y="4011734"/>
            <a:ext cx="4800601" cy="646331"/>
          </a:xfrm>
          <a:prstGeom prst="rect">
            <a:avLst/>
          </a:prstGeom>
          <a:noFill/>
        </p:spPr>
        <p:txBody>
          <a:bodyPr wrap="square" rtlCol="0">
            <a:spAutoFit/>
          </a:bodyPr>
          <a:lstStyle/>
          <a:p>
            <a:r>
              <a:rPr lang="en-US" b="1" dirty="0" smtClean="0"/>
              <a:t>Summary: except for “marginal cases”, different subtyping algorithms are highly similar</a:t>
            </a:r>
            <a:endParaRPr lang="en-US" b="1" dirty="0"/>
          </a:p>
        </p:txBody>
      </p:sp>
    </p:spTree>
    <p:extLst>
      <p:ext uri="{BB962C8B-B14F-4D97-AF65-F5344CB8AC3E}">
        <p14:creationId xmlns:p14="http://schemas.microsoft.com/office/powerpoint/2010/main" val="1989560841"/>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447800"/>
            <a:ext cx="8229600" cy="2514600"/>
          </a:xfrm>
        </p:spPr>
        <p:txBody>
          <a:bodyPr>
            <a:normAutofit/>
          </a:bodyPr>
          <a:lstStyle/>
          <a:p>
            <a:r>
              <a:rPr lang="en-US" dirty="0" smtClean="0"/>
              <a:t>Facilitating re-use of publicly available data</a:t>
            </a:r>
            <a:br>
              <a:rPr lang="en-US" dirty="0" smtClean="0"/>
            </a:br>
            <a:r>
              <a:rPr lang="en-US" dirty="0"/>
              <a:t/>
            </a:r>
            <a:br>
              <a:rPr lang="en-US" dirty="0"/>
            </a:br>
            <a:r>
              <a:rPr lang="en-US" sz="2200" dirty="0" smtClean="0"/>
              <a:t>Work on GEO and TCGA</a:t>
            </a:r>
            <a:endParaRPr lang="en-US" sz="2200" dirty="0"/>
          </a:p>
        </p:txBody>
      </p:sp>
    </p:spTree>
    <p:extLst>
      <p:ext uri="{BB962C8B-B14F-4D97-AF65-F5344CB8AC3E}">
        <p14:creationId xmlns:p14="http://schemas.microsoft.com/office/powerpoint/2010/main" val="561435269"/>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 Expression Omnibus (GEO)</a:t>
            </a:r>
            <a:endParaRPr lang="en-US" dirty="0"/>
          </a:p>
        </p:txBody>
      </p:sp>
      <p:sp>
        <p:nvSpPr>
          <p:cNvPr id="3" name="Content Placeholder 2"/>
          <p:cNvSpPr>
            <a:spLocks noGrp="1"/>
          </p:cNvSpPr>
          <p:nvPr>
            <p:ph idx="1"/>
          </p:nvPr>
        </p:nvSpPr>
        <p:spPr/>
        <p:txBody>
          <a:bodyPr>
            <a:normAutofit lnSpcReduction="10000"/>
          </a:bodyPr>
          <a:lstStyle/>
          <a:p>
            <a:r>
              <a:rPr lang="en-US" dirty="0">
                <a:solidFill>
                  <a:srgbClr val="000000"/>
                </a:solidFill>
                <a:latin typeface="Calibri"/>
                <a:cs typeface="Calibri"/>
              </a:rPr>
              <a:t>A public repository for the archiving and distribution of gene expression data submitted by the scientific community</a:t>
            </a:r>
            <a:r>
              <a:rPr lang="en-US" dirty="0" smtClean="0">
                <a:solidFill>
                  <a:srgbClr val="000000"/>
                </a:solidFill>
                <a:latin typeface="Calibri"/>
                <a:cs typeface="Calibri"/>
              </a:rPr>
              <a:t>.</a:t>
            </a:r>
            <a:endParaRPr lang="en-US" sz="1200" dirty="0">
              <a:solidFill>
                <a:srgbClr val="000000"/>
              </a:solidFill>
              <a:latin typeface="Calibri"/>
              <a:cs typeface="Calibri"/>
            </a:endParaRPr>
          </a:p>
          <a:p>
            <a:r>
              <a:rPr lang="en-US" dirty="0" smtClean="0">
                <a:solidFill>
                  <a:srgbClr val="000000"/>
                </a:solidFill>
                <a:latin typeface="Calibri"/>
                <a:cs typeface="Calibri"/>
              </a:rPr>
              <a:t>Online resource </a:t>
            </a:r>
            <a:r>
              <a:rPr lang="en-US" dirty="0">
                <a:solidFill>
                  <a:srgbClr val="000000"/>
                </a:solidFill>
                <a:latin typeface="Calibri"/>
                <a:cs typeface="Calibri"/>
              </a:rPr>
              <a:t>for gene expression data browsing, query, analysis and retrieval.  </a:t>
            </a:r>
          </a:p>
          <a:p>
            <a:r>
              <a:rPr lang="en-US" dirty="0">
                <a:solidFill>
                  <a:srgbClr val="000000"/>
                </a:solidFill>
                <a:cs typeface="Calibri"/>
              </a:rPr>
              <a:t>Convenient </a:t>
            </a:r>
            <a:r>
              <a:rPr lang="en-US" dirty="0" smtClean="0">
                <a:solidFill>
                  <a:srgbClr val="000000"/>
                </a:solidFill>
                <a:cs typeface="Calibri"/>
              </a:rPr>
              <a:t>deposition </a:t>
            </a:r>
            <a:r>
              <a:rPr lang="en-US" dirty="0">
                <a:solidFill>
                  <a:srgbClr val="000000"/>
                </a:solidFill>
                <a:cs typeface="Calibri"/>
              </a:rPr>
              <a:t>of gene expression data, as required by funding agencies and journals</a:t>
            </a:r>
            <a:r>
              <a:rPr lang="en-US" dirty="0" smtClean="0">
                <a:solidFill>
                  <a:srgbClr val="000000"/>
                </a:solidFill>
                <a:cs typeface="Calibri"/>
              </a:rPr>
              <a:t>.</a:t>
            </a:r>
            <a:endParaRPr lang="en-US" dirty="0"/>
          </a:p>
          <a:p>
            <a:pPr lvl="1"/>
            <a:r>
              <a:rPr lang="en-US" sz="3200" dirty="0" smtClean="0">
                <a:solidFill>
                  <a:srgbClr val="000000"/>
                </a:solidFill>
                <a:cs typeface="Calibri"/>
              </a:rPr>
              <a:t>A bit of a “</a:t>
            </a:r>
            <a:r>
              <a:rPr lang="en-US" sz="3200" dirty="0" err="1" smtClean="0">
                <a:solidFill>
                  <a:srgbClr val="000000"/>
                </a:solidFill>
                <a:cs typeface="Calibri"/>
              </a:rPr>
              <a:t>Dropbox</a:t>
            </a:r>
            <a:r>
              <a:rPr lang="en-US" sz="3200" dirty="0" smtClean="0">
                <a:solidFill>
                  <a:srgbClr val="000000"/>
                </a:solidFill>
                <a:cs typeface="Calibri"/>
              </a:rPr>
              <a:t>” for your data</a:t>
            </a:r>
            <a:endParaRPr lang="en-US" sz="3200" dirty="0">
              <a:solidFill>
                <a:srgbClr val="000000"/>
              </a:solidFill>
              <a:cs typeface="Calibri"/>
            </a:endParaRPr>
          </a:p>
        </p:txBody>
      </p:sp>
    </p:spTree>
    <p:extLst>
      <p:ext uri="{BB962C8B-B14F-4D97-AF65-F5344CB8AC3E}">
        <p14:creationId xmlns:p14="http://schemas.microsoft.com/office/powerpoint/2010/main" val="3605941609"/>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Growth of GEO</a:t>
            </a:r>
            <a:endParaRPr lang="en-US" dirty="0"/>
          </a:p>
        </p:txBody>
      </p:sp>
      <p:pic>
        <p:nvPicPr>
          <p:cNvPr id="7" name="Picture 6" descr="geo-history.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97000"/>
            <a:ext cx="9144000" cy="4046780"/>
          </a:xfrm>
          <a:prstGeom prst="rect">
            <a:avLst/>
          </a:prstGeom>
        </p:spPr>
      </p:pic>
      <p:sp>
        <p:nvSpPr>
          <p:cNvPr id="8" name="TextBox 7"/>
          <p:cNvSpPr txBox="1"/>
          <p:nvPr/>
        </p:nvSpPr>
        <p:spPr>
          <a:xfrm>
            <a:off x="3199682" y="6488668"/>
            <a:ext cx="5944318" cy="369332"/>
          </a:xfrm>
          <a:prstGeom prst="rect">
            <a:avLst/>
          </a:prstGeom>
          <a:noFill/>
        </p:spPr>
        <p:txBody>
          <a:bodyPr wrap="none" rtlCol="0">
            <a:spAutoFit/>
          </a:bodyPr>
          <a:lstStyle/>
          <a:p>
            <a:r>
              <a:rPr lang="en-US" dirty="0" smtClean="0"/>
              <a:t>Creative Commons image from https</a:t>
            </a:r>
            <a:r>
              <a:rPr lang="en-US" dirty="0"/>
              <a:t>://</a:t>
            </a:r>
            <a:r>
              <a:rPr lang="en-US" dirty="0" err="1"/>
              <a:t>plot.ly</a:t>
            </a:r>
            <a:r>
              <a:rPr lang="en-US" dirty="0"/>
              <a:t>/34/~</a:t>
            </a:r>
            <a:r>
              <a:rPr lang="en-US" dirty="0" err="1"/>
              <a:t>sambucas</a:t>
            </a:r>
            <a:r>
              <a:rPr lang="en-US" dirty="0"/>
              <a:t>/</a:t>
            </a:r>
          </a:p>
        </p:txBody>
      </p:sp>
    </p:spTree>
    <p:extLst>
      <p:ext uri="{BB962C8B-B14F-4D97-AF65-F5344CB8AC3E}">
        <p14:creationId xmlns:p14="http://schemas.microsoft.com/office/powerpoint/2010/main" val="2320652111"/>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Using GEO for meta-analysis</a:t>
            </a:r>
            <a:endParaRPr lang="en-US" dirty="0"/>
          </a:p>
        </p:txBody>
      </p:sp>
      <p:pic>
        <p:nvPicPr>
          <p:cNvPr id="5" name="Picture 4" descr="datasets.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1676400"/>
            <a:ext cx="5981700" cy="3987800"/>
          </a:xfrm>
          <a:prstGeom prst="rect">
            <a:avLst/>
          </a:prstGeom>
        </p:spPr>
      </p:pic>
      <p:sp>
        <p:nvSpPr>
          <p:cNvPr id="6" name="TextBox 5"/>
          <p:cNvSpPr txBox="1"/>
          <p:nvPr/>
        </p:nvSpPr>
        <p:spPr>
          <a:xfrm>
            <a:off x="685800" y="5486400"/>
            <a:ext cx="5532284" cy="1200329"/>
          </a:xfrm>
          <a:prstGeom prst="rect">
            <a:avLst/>
          </a:prstGeom>
          <a:noFill/>
        </p:spPr>
        <p:txBody>
          <a:bodyPr wrap="none" rtlCol="0">
            <a:spAutoFit/>
          </a:bodyPr>
          <a:lstStyle/>
          <a:p>
            <a:pPr marL="285750" indent="-285750">
              <a:buFont typeface="Arial"/>
              <a:buChar char="•"/>
            </a:pPr>
            <a:r>
              <a:rPr lang="en-US" dirty="0" smtClean="0"/>
              <a:t>25 curated ovarian cancer gene expression datasets</a:t>
            </a:r>
          </a:p>
          <a:p>
            <a:pPr marL="742950" lvl="1" indent="-285750">
              <a:buFont typeface="Arial"/>
              <a:buChar char="•"/>
            </a:pPr>
            <a:r>
              <a:rPr lang="en-US" dirty="0" smtClean="0"/>
              <a:t>3,500 patients</a:t>
            </a:r>
          </a:p>
          <a:p>
            <a:pPr algn="ctr"/>
            <a:r>
              <a:rPr lang="en-US" b="1" dirty="0" smtClean="0"/>
              <a:t>Original cost ~ $500 / microarray</a:t>
            </a:r>
          </a:p>
          <a:p>
            <a:pPr algn="ctr"/>
            <a:r>
              <a:rPr lang="en-US" b="1" dirty="0" smtClean="0"/>
              <a:t>New cost: ~1 year of curation and “data wrangling”</a:t>
            </a:r>
            <a:endParaRPr lang="en-US" b="1" dirty="0"/>
          </a:p>
        </p:txBody>
      </p:sp>
    </p:spTree>
    <p:extLst>
      <p:ext uri="{BB962C8B-B14F-4D97-AF65-F5344CB8AC3E}">
        <p14:creationId xmlns:p14="http://schemas.microsoft.com/office/powerpoint/2010/main" val="3310464657"/>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Using GEO to understand the biology of health disparities in prostate cancer</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529286516"/>
              </p:ext>
            </p:extLst>
          </p:nvPr>
        </p:nvGraphicFramePr>
        <p:xfrm>
          <a:off x="457200" y="1752600"/>
          <a:ext cx="8229600" cy="2786380"/>
        </p:xfrm>
        <a:graphic>
          <a:graphicData uri="http://schemas.openxmlformats.org/drawingml/2006/table">
            <a:tbl>
              <a:tblPr firstRow="1" bandRow="1">
                <a:tableStyleId>{5C22544A-7EE6-4342-B048-85BDC9FD1C3A}</a:tableStyleId>
              </a:tblPr>
              <a:tblGrid>
                <a:gridCol w="2743200"/>
                <a:gridCol w="2743200"/>
                <a:gridCol w="2743200"/>
              </a:tblGrid>
              <a:tr h="370840">
                <a:tc>
                  <a:txBody>
                    <a:bodyPr/>
                    <a:lstStyle/>
                    <a:p>
                      <a:pPr algn="l" fontAlgn="b"/>
                      <a:r>
                        <a:rPr lang="en-US" sz="1800" b="1" i="0" u="none" strike="noStrike" dirty="0">
                          <a:solidFill>
                            <a:srgbClr val="2E2E2E"/>
                          </a:solidFill>
                          <a:effectLst/>
                          <a:latin typeface="Calibri"/>
                          <a:cs typeface="Calibri"/>
                        </a:rPr>
                        <a:t>Racial/Ethnic Group</a:t>
                      </a:r>
                    </a:p>
                  </a:txBody>
                  <a:tcPr marL="12700" marR="12700" marT="12700" marB="0" anchor="b"/>
                </a:tc>
                <a:tc>
                  <a:txBody>
                    <a:bodyPr/>
                    <a:lstStyle/>
                    <a:p>
                      <a:pPr algn="l" fontAlgn="b"/>
                      <a:r>
                        <a:rPr lang="en-US" sz="1800" b="0" i="0" u="sng" strike="noStrike">
                          <a:solidFill>
                            <a:srgbClr val="0000FF"/>
                          </a:solidFill>
                          <a:effectLst/>
                          <a:latin typeface="Calibri"/>
                          <a:cs typeface="Calibri"/>
                          <a:hlinkClick r:id="rId3"/>
                        </a:rPr>
                        <a:t>Incidence</a:t>
                      </a:r>
                      <a:endParaRPr lang="en-US" sz="1800" b="0" i="0" u="sng" strike="noStrike">
                        <a:solidFill>
                          <a:srgbClr val="0000FF"/>
                        </a:solidFill>
                        <a:effectLst/>
                        <a:latin typeface="Calibri"/>
                        <a:cs typeface="Calibri"/>
                      </a:endParaRPr>
                    </a:p>
                  </a:txBody>
                  <a:tcPr marL="12700" marR="12700" marT="12700" marB="0" anchor="b"/>
                </a:tc>
                <a:tc>
                  <a:txBody>
                    <a:bodyPr/>
                    <a:lstStyle/>
                    <a:p>
                      <a:pPr algn="l" fontAlgn="b"/>
                      <a:r>
                        <a:rPr lang="en-US" sz="1800" b="0" i="0" u="sng" strike="noStrike">
                          <a:solidFill>
                            <a:srgbClr val="0000FF"/>
                          </a:solidFill>
                          <a:effectLst/>
                          <a:latin typeface="Calibri"/>
                          <a:cs typeface="Calibri"/>
                          <a:hlinkClick r:id="rId4"/>
                        </a:rPr>
                        <a:t>Death</a:t>
                      </a:r>
                      <a:endParaRPr lang="en-US" sz="1800" b="0" i="0" u="sng" strike="noStrike">
                        <a:solidFill>
                          <a:srgbClr val="0000FF"/>
                        </a:solidFill>
                        <a:effectLst/>
                        <a:latin typeface="Calibri"/>
                        <a:cs typeface="Calibri"/>
                      </a:endParaRPr>
                    </a:p>
                  </a:txBody>
                  <a:tcPr marL="12700" marR="12700" marT="12700" marB="0" anchor="b"/>
                </a:tc>
              </a:tr>
              <a:tr h="370840">
                <a:tc>
                  <a:txBody>
                    <a:bodyPr/>
                    <a:lstStyle/>
                    <a:p>
                      <a:pPr algn="l" fontAlgn="b"/>
                      <a:r>
                        <a:rPr lang="en-US" sz="1800" b="0" i="0" u="none" strike="noStrike">
                          <a:solidFill>
                            <a:srgbClr val="2E2E2E"/>
                          </a:solidFill>
                          <a:effectLst/>
                          <a:latin typeface="Calibri"/>
                          <a:cs typeface="Calibri"/>
                        </a:rPr>
                        <a:t>All</a:t>
                      </a:r>
                    </a:p>
                  </a:txBody>
                  <a:tcPr marL="12700" marR="12700" marT="12700" marB="0" anchor="b"/>
                </a:tc>
                <a:tc>
                  <a:txBody>
                    <a:bodyPr/>
                    <a:lstStyle/>
                    <a:p>
                      <a:pPr algn="l" fontAlgn="b"/>
                      <a:r>
                        <a:rPr lang="is-IS" sz="1800" b="0" i="0" u="none" strike="noStrike">
                          <a:solidFill>
                            <a:srgbClr val="2E2E2E"/>
                          </a:solidFill>
                          <a:effectLst/>
                          <a:latin typeface="Calibri"/>
                          <a:cs typeface="Calibri"/>
                        </a:rPr>
                        <a:t>168</a:t>
                      </a:r>
                    </a:p>
                  </a:txBody>
                  <a:tcPr marL="12700" marR="12700" marT="12700" marB="0" anchor="b"/>
                </a:tc>
                <a:tc>
                  <a:txBody>
                    <a:bodyPr/>
                    <a:lstStyle/>
                    <a:p>
                      <a:pPr algn="l" fontAlgn="b"/>
                      <a:r>
                        <a:rPr lang="nb-NO" sz="1800" b="0" i="0" u="none" strike="noStrike">
                          <a:solidFill>
                            <a:srgbClr val="2E2E2E"/>
                          </a:solidFill>
                          <a:effectLst/>
                          <a:latin typeface="Calibri"/>
                          <a:cs typeface="Calibri"/>
                        </a:rPr>
                        <a:t>27.9</a:t>
                      </a:r>
                    </a:p>
                  </a:txBody>
                  <a:tcPr marL="12700" marR="12700" marT="12700" marB="0" anchor="b"/>
                </a:tc>
              </a:tr>
              <a:tr h="370840">
                <a:tc>
                  <a:txBody>
                    <a:bodyPr/>
                    <a:lstStyle/>
                    <a:p>
                      <a:pPr algn="l" fontAlgn="b"/>
                      <a:r>
                        <a:rPr lang="en-US" sz="1800" b="1" i="0" u="none" strike="noStrike" dirty="0">
                          <a:solidFill>
                            <a:srgbClr val="2E2E2E"/>
                          </a:solidFill>
                          <a:effectLst/>
                          <a:latin typeface="Calibri"/>
                          <a:cs typeface="Calibri"/>
                        </a:rPr>
                        <a:t>African American/Black</a:t>
                      </a:r>
                    </a:p>
                  </a:txBody>
                  <a:tcPr marL="12700" marR="12700" marT="12700" marB="0" anchor="b"/>
                </a:tc>
                <a:tc>
                  <a:txBody>
                    <a:bodyPr/>
                    <a:lstStyle/>
                    <a:p>
                      <a:pPr algn="l" fontAlgn="b"/>
                      <a:r>
                        <a:rPr lang="nb-NO" sz="1800" b="1" i="0" u="none" strike="noStrike">
                          <a:solidFill>
                            <a:srgbClr val="2E2E2E"/>
                          </a:solidFill>
                          <a:effectLst/>
                          <a:latin typeface="Calibri"/>
                          <a:cs typeface="Calibri"/>
                        </a:rPr>
                        <a:t>255.5</a:t>
                      </a:r>
                    </a:p>
                  </a:txBody>
                  <a:tcPr marL="12700" marR="12700" marT="12700" marB="0" anchor="b"/>
                </a:tc>
                <a:tc>
                  <a:txBody>
                    <a:bodyPr/>
                    <a:lstStyle/>
                    <a:p>
                      <a:pPr algn="l" fontAlgn="b"/>
                      <a:r>
                        <a:rPr lang="hr-HR" sz="1800" b="1" i="0" u="none" strike="noStrike">
                          <a:solidFill>
                            <a:srgbClr val="2E2E2E"/>
                          </a:solidFill>
                          <a:effectLst/>
                          <a:latin typeface="Calibri"/>
                          <a:cs typeface="Calibri"/>
                        </a:rPr>
                        <a:t>62.3</a:t>
                      </a:r>
                    </a:p>
                  </a:txBody>
                  <a:tcPr marL="12700" marR="12700" marT="12700" marB="0" anchor="b"/>
                </a:tc>
              </a:tr>
              <a:tr h="370840">
                <a:tc>
                  <a:txBody>
                    <a:bodyPr/>
                    <a:lstStyle/>
                    <a:p>
                      <a:pPr algn="l" fontAlgn="b"/>
                      <a:r>
                        <a:rPr lang="en-US" sz="1800" b="0" i="0" u="none" strike="noStrike">
                          <a:solidFill>
                            <a:srgbClr val="2E2E2E"/>
                          </a:solidFill>
                          <a:effectLst/>
                          <a:latin typeface="Calibri"/>
                          <a:cs typeface="Calibri"/>
                        </a:rPr>
                        <a:t>Asian/Pacific Islander</a:t>
                      </a:r>
                    </a:p>
                  </a:txBody>
                  <a:tcPr marL="12700" marR="12700" marT="12700" marB="0" anchor="b"/>
                </a:tc>
                <a:tc>
                  <a:txBody>
                    <a:bodyPr/>
                    <a:lstStyle/>
                    <a:p>
                      <a:pPr algn="l" fontAlgn="b"/>
                      <a:r>
                        <a:rPr lang="pl-PL" sz="1800" b="0" i="0" u="none" strike="noStrike" dirty="0" smtClean="0">
                          <a:solidFill>
                            <a:srgbClr val="2E2E2E"/>
                          </a:solidFill>
                          <a:effectLst/>
                          <a:latin typeface="Calibri"/>
                          <a:cs typeface="Calibri"/>
                        </a:rPr>
                        <a:t>96.5</a:t>
                      </a:r>
                      <a:endParaRPr lang="pl-PL" sz="1800" b="0" i="0" u="none" strike="noStrike" dirty="0">
                        <a:solidFill>
                          <a:srgbClr val="2E2E2E"/>
                        </a:solidFill>
                        <a:effectLst/>
                        <a:latin typeface="Calibri"/>
                        <a:cs typeface="Calibri"/>
                      </a:endParaRPr>
                    </a:p>
                  </a:txBody>
                  <a:tcPr marL="12700" marR="12700" marT="12700" marB="0" anchor="b"/>
                </a:tc>
                <a:tc>
                  <a:txBody>
                    <a:bodyPr/>
                    <a:lstStyle/>
                    <a:p>
                      <a:pPr algn="l" fontAlgn="b"/>
                      <a:r>
                        <a:rPr lang="nb-NO" sz="1800" b="0" i="0" u="none" strike="noStrike">
                          <a:solidFill>
                            <a:srgbClr val="2E2E2E"/>
                          </a:solidFill>
                          <a:effectLst/>
                          <a:latin typeface="Calibri"/>
                          <a:cs typeface="Calibri"/>
                        </a:rPr>
                        <a:t>11.3</a:t>
                      </a:r>
                    </a:p>
                  </a:txBody>
                  <a:tcPr marL="12700" marR="12700" marT="12700" marB="0" anchor="b"/>
                </a:tc>
              </a:tr>
              <a:tr h="370840">
                <a:tc>
                  <a:txBody>
                    <a:bodyPr/>
                    <a:lstStyle/>
                    <a:p>
                      <a:pPr algn="l" fontAlgn="b"/>
                      <a:r>
                        <a:rPr lang="en-US" sz="1800" b="0" i="0" u="none" strike="noStrike">
                          <a:solidFill>
                            <a:srgbClr val="2E2E2E"/>
                          </a:solidFill>
                          <a:effectLst/>
                          <a:latin typeface="Calibri"/>
                          <a:cs typeface="Calibri"/>
                        </a:rPr>
                        <a:t>Hispanic/Latino</a:t>
                      </a:r>
                    </a:p>
                  </a:txBody>
                  <a:tcPr marL="12700" marR="12700" marT="12700" marB="0" anchor="b"/>
                </a:tc>
                <a:tc>
                  <a:txBody>
                    <a:bodyPr/>
                    <a:lstStyle/>
                    <a:p>
                      <a:pPr algn="l" fontAlgn="b"/>
                      <a:r>
                        <a:rPr lang="nb-NO" sz="1800" b="0" i="0" u="none" strike="noStrike" dirty="0">
                          <a:solidFill>
                            <a:srgbClr val="2E2E2E"/>
                          </a:solidFill>
                          <a:effectLst/>
                          <a:latin typeface="Calibri"/>
                          <a:cs typeface="Calibri"/>
                        </a:rPr>
                        <a:t>140.8</a:t>
                      </a:r>
                    </a:p>
                  </a:txBody>
                  <a:tcPr marL="12700" marR="12700" marT="12700" marB="0" anchor="b"/>
                </a:tc>
                <a:tc>
                  <a:txBody>
                    <a:bodyPr/>
                    <a:lstStyle/>
                    <a:p>
                      <a:pPr algn="l" fontAlgn="b"/>
                      <a:r>
                        <a:rPr lang="nb-NO" sz="1800" b="0" i="0" u="none" strike="noStrike">
                          <a:solidFill>
                            <a:srgbClr val="2E2E2E"/>
                          </a:solidFill>
                          <a:effectLst/>
                          <a:latin typeface="Calibri"/>
                          <a:cs typeface="Calibri"/>
                        </a:rPr>
                        <a:t>21.2</a:t>
                      </a:r>
                    </a:p>
                  </a:txBody>
                  <a:tcPr marL="12700" marR="12700" marT="12700" marB="0" anchor="b"/>
                </a:tc>
              </a:tr>
              <a:tr h="370840">
                <a:tc>
                  <a:txBody>
                    <a:bodyPr/>
                    <a:lstStyle/>
                    <a:p>
                      <a:pPr algn="l" fontAlgn="b"/>
                      <a:r>
                        <a:rPr lang="en-US" sz="1800" b="0" i="0" u="none" strike="noStrike" dirty="0">
                          <a:solidFill>
                            <a:srgbClr val="2E2E2E"/>
                          </a:solidFill>
                          <a:effectLst/>
                          <a:latin typeface="Calibri"/>
                          <a:cs typeface="Calibri"/>
                        </a:rPr>
                        <a:t>American Indian/Alaska Native</a:t>
                      </a:r>
                    </a:p>
                  </a:txBody>
                  <a:tcPr marL="12700" marR="12700" marT="12700" marB="0" anchor="b"/>
                </a:tc>
                <a:tc>
                  <a:txBody>
                    <a:bodyPr/>
                    <a:lstStyle/>
                    <a:p>
                      <a:pPr algn="l" fontAlgn="b"/>
                      <a:r>
                        <a:rPr lang="pl-PL" sz="1800" b="0" i="0" u="none" strike="noStrike" dirty="0" smtClean="0">
                          <a:solidFill>
                            <a:srgbClr val="2E2E2E"/>
                          </a:solidFill>
                          <a:effectLst/>
                          <a:latin typeface="Calibri"/>
                          <a:cs typeface="Calibri"/>
                        </a:rPr>
                        <a:t>68.2</a:t>
                      </a:r>
                      <a:endParaRPr lang="pl-PL" sz="1800" b="0" i="0" u="none" strike="noStrike" dirty="0">
                        <a:solidFill>
                          <a:srgbClr val="2E2E2E"/>
                        </a:solidFill>
                        <a:effectLst/>
                        <a:latin typeface="Calibri"/>
                        <a:cs typeface="Calibri"/>
                      </a:endParaRPr>
                    </a:p>
                  </a:txBody>
                  <a:tcPr marL="12700" marR="12700" marT="12700" marB="0" anchor="b"/>
                </a:tc>
                <a:tc>
                  <a:txBody>
                    <a:bodyPr/>
                    <a:lstStyle/>
                    <a:p>
                      <a:pPr algn="l" fontAlgn="b"/>
                      <a:r>
                        <a:rPr lang="nb-NO" sz="1800" b="0" i="0" u="none" strike="noStrike">
                          <a:solidFill>
                            <a:srgbClr val="2E2E2E"/>
                          </a:solidFill>
                          <a:effectLst/>
                          <a:latin typeface="Calibri"/>
                          <a:cs typeface="Calibri"/>
                        </a:rPr>
                        <a:t>21.5</a:t>
                      </a:r>
                    </a:p>
                  </a:txBody>
                  <a:tcPr marL="12700" marR="12700" marT="12700" marB="0" anchor="b"/>
                </a:tc>
              </a:tr>
              <a:tr h="370840">
                <a:tc>
                  <a:txBody>
                    <a:bodyPr/>
                    <a:lstStyle/>
                    <a:p>
                      <a:pPr algn="l" fontAlgn="b"/>
                      <a:r>
                        <a:rPr lang="en-US" sz="1800" b="0" i="0" u="none" strike="noStrike">
                          <a:solidFill>
                            <a:srgbClr val="2E2E2E"/>
                          </a:solidFill>
                          <a:effectLst/>
                          <a:latin typeface="Calibri"/>
                          <a:cs typeface="Calibri"/>
                        </a:rPr>
                        <a:t>White</a:t>
                      </a:r>
                    </a:p>
                  </a:txBody>
                  <a:tcPr marL="12700" marR="12700" marT="12700" marB="0" anchor="b"/>
                </a:tc>
                <a:tc>
                  <a:txBody>
                    <a:bodyPr/>
                    <a:lstStyle/>
                    <a:p>
                      <a:pPr algn="l" fontAlgn="b"/>
                      <a:r>
                        <a:rPr lang="nb-NO" sz="1800" b="0" i="0" u="none" strike="noStrike" dirty="0">
                          <a:solidFill>
                            <a:srgbClr val="2E2E2E"/>
                          </a:solidFill>
                          <a:effectLst/>
                          <a:latin typeface="Calibri"/>
                          <a:cs typeface="Calibri"/>
                        </a:rPr>
                        <a:t>161.4</a:t>
                      </a:r>
                    </a:p>
                  </a:txBody>
                  <a:tcPr marL="12700" marR="12700" marT="12700" marB="0" anchor="b"/>
                </a:tc>
                <a:tc>
                  <a:txBody>
                    <a:bodyPr/>
                    <a:lstStyle/>
                    <a:p>
                      <a:pPr algn="l" fontAlgn="b"/>
                      <a:r>
                        <a:rPr lang="nb-NO" sz="1800" b="0" i="0" u="none" strike="noStrike" dirty="0">
                          <a:solidFill>
                            <a:srgbClr val="2E2E2E"/>
                          </a:solidFill>
                          <a:effectLst/>
                          <a:latin typeface="Calibri"/>
                          <a:cs typeface="Calibri"/>
                        </a:rPr>
                        <a:t>25.6</a:t>
                      </a:r>
                    </a:p>
                  </a:txBody>
                  <a:tcPr marL="12700" marR="12700" marT="12700" marB="0" anchor="b"/>
                </a:tc>
              </a:tr>
            </a:tbl>
          </a:graphicData>
        </a:graphic>
      </p:graphicFrame>
      <p:sp>
        <p:nvSpPr>
          <p:cNvPr id="5" name="TextBox 4"/>
          <p:cNvSpPr txBox="1"/>
          <p:nvPr/>
        </p:nvSpPr>
        <p:spPr>
          <a:xfrm>
            <a:off x="457201" y="4572000"/>
            <a:ext cx="6781800" cy="1200329"/>
          </a:xfrm>
          <a:prstGeom prst="rect">
            <a:avLst/>
          </a:prstGeom>
          <a:noFill/>
        </p:spPr>
        <p:txBody>
          <a:bodyPr wrap="square" rtlCol="0">
            <a:spAutoFit/>
          </a:bodyPr>
          <a:lstStyle/>
          <a:p>
            <a:r>
              <a:rPr lang="en-US" b="1" dirty="0" smtClean="0"/>
              <a:t>Prostate Cancer Incidence and Death Rates. </a:t>
            </a:r>
            <a:r>
              <a:rPr lang="en-US" dirty="0"/>
              <a:t>Statistics are for 2000-2004, age-adjusted to the 2000 U.S. standard million population, and represent the number of new cases of invasive cancer (1) and deaths (2) per year per 100,000 men</a:t>
            </a:r>
            <a:r>
              <a:rPr lang="en-US" dirty="0" smtClean="0"/>
              <a:t>. </a:t>
            </a:r>
          </a:p>
        </p:txBody>
      </p:sp>
      <p:sp>
        <p:nvSpPr>
          <p:cNvPr id="7" name="TextBox 6"/>
          <p:cNvSpPr txBox="1"/>
          <p:nvPr/>
        </p:nvSpPr>
        <p:spPr>
          <a:xfrm>
            <a:off x="7467600" y="6201335"/>
            <a:ext cx="1676400" cy="646331"/>
          </a:xfrm>
          <a:prstGeom prst="rect">
            <a:avLst/>
          </a:prstGeom>
          <a:noFill/>
        </p:spPr>
        <p:txBody>
          <a:bodyPr wrap="square" rtlCol="0">
            <a:spAutoFit/>
          </a:bodyPr>
          <a:lstStyle/>
          <a:p>
            <a:r>
              <a:rPr lang="en-US" dirty="0" smtClean="0"/>
              <a:t>Peter </a:t>
            </a:r>
            <a:r>
              <a:rPr lang="en-US" dirty="0" err="1" smtClean="0"/>
              <a:t>Chernek</a:t>
            </a:r>
            <a:r>
              <a:rPr lang="en-US" dirty="0" smtClean="0"/>
              <a:t>,</a:t>
            </a:r>
          </a:p>
          <a:p>
            <a:r>
              <a:rPr lang="en-US" dirty="0" smtClean="0"/>
              <a:t>MPH candidate</a:t>
            </a:r>
            <a:endParaRPr lang="en-US" dirty="0"/>
          </a:p>
        </p:txBody>
      </p:sp>
      <p:sp>
        <p:nvSpPr>
          <p:cNvPr id="8" name="TextBox 7"/>
          <p:cNvSpPr txBox="1"/>
          <p:nvPr/>
        </p:nvSpPr>
        <p:spPr>
          <a:xfrm>
            <a:off x="457200" y="5934670"/>
            <a:ext cx="5105400" cy="646331"/>
          </a:xfrm>
          <a:prstGeom prst="rect">
            <a:avLst/>
          </a:prstGeom>
          <a:noFill/>
        </p:spPr>
        <p:txBody>
          <a:bodyPr wrap="square" rtlCol="0">
            <a:spAutoFit/>
          </a:bodyPr>
          <a:lstStyle/>
          <a:p>
            <a:r>
              <a:rPr lang="en-US" dirty="0" smtClean="0">
                <a:latin typeface="Calibri"/>
                <a:cs typeface="Calibri"/>
              </a:rPr>
              <a:t>Source: Surveillance, Epidemiology, and End Results (SEER) Program (http://</a:t>
            </a:r>
            <a:r>
              <a:rPr lang="en-US" dirty="0" err="1" smtClean="0">
                <a:latin typeface="Calibri"/>
                <a:cs typeface="Calibri"/>
              </a:rPr>
              <a:t>www.seer.cancer.gov</a:t>
            </a:r>
            <a:r>
              <a:rPr lang="en-US" dirty="0" smtClean="0">
                <a:latin typeface="Calibri"/>
                <a:cs typeface="Calibri"/>
              </a:rPr>
              <a:t>)</a:t>
            </a:r>
            <a:endParaRPr lang="en-US" dirty="0">
              <a:latin typeface="Calibri"/>
              <a:cs typeface="Calibri"/>
            </a:endParaRPr>
          </a:p>
        </p:txBody>
      </p:sp>
    </p:spTree>
    <p:extLst>
      <p:ext uri="{BB962C8B-B14F-4D97-AF65-F5344CB8AC3E}">
        <p14:creationId xmlns:p14="http://schemas.microsoft.com/office/powerpoint/2010/main" val="1355867573"/>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Using GEO to understand the biology of health disparities in prostate cancer</a:t>
            </a:r>
            <a:endParaRPr lang="en-US" dirty="0"/>
          </a:p>
        </p:txBody>
      </p:sp>
      <p:grpSp>
        <p:nvGrpSpPr>
          <p:cNvPr id="14" name="Group 13"/>
          <p:cNvGrpSpPr/>
          <p:nvPr/>
        </p:nvGrpSpPr>
        <p:grpSpPr>
          <a:xfrm>
            <a:off x="228600" y="1447800"/>
            <a:ext cx="6634691" cy="4267200"/>
            <a:chOff x="228600" y="1447800"/>
            <a:chExt cx="6634691" cy="4267200"/>
          </a:xfrm>
        </p:grpSpPr>
        <p:grpSp>
          <p:nvGrpSpPr>
            <p:cNvPr id="12" name="Group 11"/>
            <p:cNvGrpSpPr/>
            <p:nvPr/>
          </p:nvGrpSpPr>
          <p:grpSpPr>
            <a:xfrm>
              <a:off x="228600" y="1447800"/>
              <a:ext cx="6634691" cy="4267200"/>
              <a:chOff x="1371600" y="1371601"/>
              <a:chExt cx="6634691" cy="4267200"/>
            </a:xfrm>
          </p:grpSpPr>
          <p:pic>
            <p:nvPicPr>
              <p:cNvPr id="6" name="Shape 251"/>
              <p:cNvPicPr preferRelativeResize="0"/>
              <p:nvPr/>
            </p:nvPicPr>
            <p:blipFill rotWithShape="1">
              <a:blip r:embed="rId3">
                <a:alphaModFix/>
              </a:blip>
              <a:srcRect/>
              <a:stretch/>
            </p:blipFill>
            <p:spPr>
              <a:xfrm>
                <a:off x="1447800" y="1371601"/>
                <a:ext cx="6558491" cy="4267200"/>
              </a:xfrm>
              <a:prstGeom prst="rect">
                <a:avLst/>
              </a:prstGeom>
              <a:noFill/>
              <a:ln>
                <a:noFill/>
              </a:ln>
            </p:spPr>
          </p:pic>
          <p:sp>
            <p:nvSpPr>
              <p:cNvPr id="7" name="TextBox 6"/>
              <p:cNvSpPr txBox="1"/>
              <p:nvPr/>
            </p:nvSpPr>
            <p:spPr>
              <a:xfrm rot="16200000">
                <a:off x="56565" y="3677234"/>
                <a:ext cx="2999401" cy="369332"/>
              </a:xfrm>
              <a:prstGeom prst="rect">
                <a:avLst/>
              </a:prstGeom>
              <a:solidFill>
                <a:schemeClr val="bg1"/>
              </a:solidFill>
            </p:spPr>
            <p:txBody>
              <a:bodyPr wrap="none" rtlCol="0">
                <a:spAutoFit/>
              </a:bodyPr>
              <a:lstStyle/>
              <a:p>
                <a:r>
                  <a:rPr lang="en-US" dirty="0" smtClean="0"/>
                  <a:t>Mean expression of all </a:t>
                </a:r>
                <a:r>
                  <a:rPr lang="en-US" dirty="0" err="1" smtClean="0"/>
                  <a:t>miRNA</a:t>
                </a:r>
                <a:endParaRPr lang="en-US" dirty="0"/>
              </a:p>
            </p:txBody>
          </p:sp>
          <p:sp>
            <p:nvSpPr>
              <p:cNvPr id="8" name="TextBox 7"/>
              <p:cNvSpPr txBox="1"/>
              <p:nvPr/>
            </p:nvSpPr>
            <p:spPr>
              <a:xfrm>
                <a:off x="4572000" y="5181601"/>
                <a:ext cx="646782" cy="369332"/>
              </a:xfrm>
              <a:prstGeom prst="rect">
                <a:avLst/>
              </a:prstGeom>
              <a:solidFill>
                <a:schemeClr val="bg1"/>
              </a:solidFill>
            </p:spPr>
            <p:txBody>
              <a:bodyPr wrap="none" rtlCol="0">
                <a:spAutoFit/>
              </a:bodyPr>
              <a:lstStyle/>
              <a:p>
                <a:r>
                  <a:rPr lang="en-US" dirty="0" smtClean="0"/>
                  <a:t>Rank</a:t>
                </a:r>
                <a:endParaRPr lang="en-US" dirty="0"/>
              </a:p>
            </p:txBody>
          </p:sp>
        </p:grpSp>
        <p:sp>
          <p:nvSpPr>
            <p:cNvPr id="9" name="TextBox 8"/>
            <p:cNvSpPr txBox="1"/>
            <p:nvPr/>
          </p:nvSpPr>
          <p:spPr>
            <a:xfrm>
              <a:off x="2437275" y="3886200"/>
              <a:ext cx="1677525" cy="369332"/>
            </a:xfrm>
            <a:prstGeom prst="rect">
              <a:avLst/>
            </a:prstGeom>
            <a:solidFill>
              <a:schemeClr val="bg1"/>
            </a:solidFill>
          </p:spPr>
          <p:txBody>
            <a:bodyPr wrap="none" rtlCol="0">
              <a:spAutoFit/>
            </a:bodyPr>
            <a:lstStyle/>
            <a:p>
              <a:r>
                <a:rPr lang="en-US" dirty="0" smtClean="0"/>
                <a:t>miRNA-1207-3p</a:t>
              </a:r>
              <a:endParaRPr lang="en-US" dirty="0"/>
            </a:p>
          </p:txBody>
        </p:sp>
      </p:grpSp>
      <p:sp>
        <p:nvSpPr>
          <p:cNvPr id="11" name="TextBox 10"/>
          <p:cNvSpPr txBox="1"/>
          <p:nvPr/>
        </p:nvSpPr>
        <p:spPr>
          <a:xfrm>
            <a:off x="0" y="6461831"/>
            <a:ext cx="6141859" cy="369332"/>
          </a:xfrm>
          <a:prstGeom prst="rect">
            <a:avLst/>
          </a:prstGeom>
          <a:noFill/>
        </p:spPr>
        <p:txBody>
          <a:bodyPr wrap="square" rtlCol="0">
            <a:spAutoFit/>
          </a:bodyPr>
          <a:lstStyle/>
          <a:p>
            <a:r>
              <a:rPr lang="en-US" dirty="0" smtClean="0"/>
              <a:t>Collaborator: </a:t>
            </a:r>
            <a:r>
              <a:rPr lang="en-US" dirty="0" err="1" smtClean="0"/>
              <a:t>Olorunseun</a:t>
            </a:r>
            <a:r>
              <a:rPr lang="en-US" dirty="0" smtClean="0"/>
              <a:t> </a:t>
            </a:r>
            <a:r>
              <a:rPr lang="en-US" dirty="0" err="1" smtClean="0"/>
              <a:t>Ogunwobi</a:t>
            </a:r>
            <a:r>
              <a:rPr lang="en-US" dirty="0" smtClean="0"/>
              <a:t>, MD, PhD	Hunter College</a:t>
            </a:r>
            <a:endParaRPr lang="en-US" dirty="0"/>
          </a:p>
        </p:txBody>
      </p:sp>
      <p:sp>
        <p:nvSpPr>
          <p:cNvPr id="13" name="TextBox 12"/>
          <p:cNvSpPr txBox="1"/>
          <p:nvPr/>
        </p:nvSpPr>
        <p:spPr>
          <a:xfrm>
            <a:off x="6629401" y="2267940"/>
            <a:ext cx="2514600" cy="1754327"/>
          </a:xfrm>
          <a:prstGeom prst="rect">
            <a:avLst/>
          </a:prstGeom>
          <a:noFill/>
        </p:spPr>
        <p:txBody>
          <a:bodyPr wrap="square" rtlCol="0">
            <a:spAutoFit/>
          </a:bodyPr>
          <a:lstStyle/>
          <a:p>
            <a:pPr lvl="0">
              <a:buSzPct val="25000"/>
            </a:pPr>
            <a:r>
              <a:rPr lang="en-US" dirty="0" smtClean="0">
                <a:sym typeface="Ubuntu"/>
              </a:rPr>
              <a:t>Dataset GSE40026: Expression </a:t>
            </a:r>
            <a:r>
              <a:rPr lang="en-US" dirty="0">
                <a:sym typeface="Ubuntu"/>
              </a:rPr>
              <a:t>profiling of prostate cell lines by </a:t>
            </a:r>
            <a:r>
              <a:rPr lang="en-US" dirty="0" err="1">
                <a:sym typeface="Ubuntu"/>
              </a:rPr>
              <a:t>miRNA</a:t>
            </a:r>
            <a:r>
              <a:rPr lang="en-US" dirty="0">
                <a:sym typeface="Ubuntu"/>
              </a:rPr>
              <a:t> </a:t>
            </a:r>
            <a:r>
              <a:rPr lang="en-US" dirty="0" smtClean="0">
                <a:sym typeface="Ubuntu"/>
              </a:rPr>
              <a:t>array</a:t>
            </a:r>
          </a:p>
          <a:p>
            <a:pPr lvl="0">
              <a:buSzPct val="25000"/>
            </a:pPr>
            <a:endParaRPr lang="en-US" dirty="0">
              <a:sym typeface="Ubuntu"/>
            </a:endParaRPr>
          </a:p>
          <a:p>
            <a:pPr lvl="0">
              <a:buSzPct val="25000"/>
            </a:pPr>
            <a:r>
              <a:rPr lang="en-US" dirty="0" smtClean="0">
                <a:sym typeface="Ubuntu"/>
              </a:rPr>
              <a:t>(934 </a:t>
            </a:r>
            <a:r>
              <a:rPr lang="en-US" dirty="0" err="1" smtClean="0">
                <a:sym typeface="Ubuntu"/>
              </a:rPr>
              <a:t>miRNA</a:t>
            </a:r>
            <a:r>
              <a:rPr lang="en-US" dirty="0" smtClean="0">
                <a:sym typeface="Ubuntu"/>
              </a:rPr>
              <a:t> profiled)</a:t>
            </a:r>
            <a:endParaRPr lang="en-US" dirty="0">
              <a:solidFill>
                <a:srgbClr val="000000"/>
              </a:solidFill>
              <a:latin typeface="Ubuntu"/>
              <a:ea typeface="Ubuntu"/>
              <a:cs typeface="Ubuntu"/>
              <a:sym typeface="Ubuntu"/>
            </a:endParaRPr>
          </a:p>
        </p:txBody>
      </p:sp>
    </p:spTree>
    <p:extLst>
      <p:ext uri="{BB962C8B-B14F-4D97-AF65-F5344CB8AC3E}">
        <p14:creationId xmlns:p14="http://schemas.microsoft.com/office/powerpoint/2010/main" val="1153048178"/>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Slow progress in ovarian cancer outcomes</a:t>
            </a:r>
            <a:endParaRPr lang="en-US" dirty="0"/>
          </a:p>
        </p:txBody>
      </p:sp>
      <p:sp>
        <p:nvSpPr>
          <p:cNvPr id="4" name="Slide Number Placeholder 3"/>
          <p:cNvSpPr>
            <a:spLocks noGrp="1"/>
          </p:cNvSpPr>
          <p:nvPr>
            <p:ph type="sldNum" sz="quarter" idx="12"/>
          </p:nvPr>
        </p:nvSpPr>
        <p:spPr/>
        <p:txBody>
          <a:bodyPr/>
          <a:lstStyle/>
          <a:p>
            <a:fld id="{C71C242F-20BE-4F6C-ABA6-9DCC8641EF60}" type="slidenum">
              <a:rPr lang="en-US" smtClean="0"/>
              <a:pPr/>
              <a:t>3</a:t>
            </a:fld>
            <a:endParaRPr lang="en-US"/>
          </a:p>
        </p:txBody>
      </p:sp>
      <p:pic>
        <p:nvPicPr>
          <p:cNvPr id="1026" name="Picture 2" descr="[OVARIANfron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35356" y="2320520"/>
            <a:ext cx="3648075" cy="276225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352088" y="3286146"/>
            <a:ext cx="3781548" cy="830997"/>
          </a:xfrm>
          <a:prstGeom prst="rect">
            <a:avLst/>
          </a:prstGeom>
          <a:noFill/>
        </p:spPr>
        <p:txBody>
          <a:bodyPr wrap="none" rtlCol="0">
            <a:spAutoFit/>
          </a:bodyPr>
          <a:lstStyle/>
          <a:p>
            <a:r>
              <a:rPr lang="en-US" b="1" dirty="0" smtClean="0">
                <a:latin typeface="+mn-lt"/>
              </a:rPr>
              <a:t>22,000</a:t>
            </a:r>
            <a:r>
              <a:rPr lang="en-US" dirty="0" smtClean="0">
                <a:latin typeface="+mn-lt"/>
              </a:rPr>
              <a:t> new cases each year</a:t>
            </a:r>
          </a:p>
          <a:p>
            <a:r>
              <a:rPr lang="en-US" b="1" dirty="0" smtClean="0">
                <a:latin typeface="+mn-lt"/>
              </a:rPr>
              <a:t>14,400</a:t>
            </a:r>
            <a:r>
              <a:rPr lang="en-US" dirty="0" smtClean="0">
                <a:latin typeface="+mn-lt"/>
              </a:rPr>
              <a:t> women die each year</a:t>
            </a:r>
            <a:endParaRPr lang="en-US" dirty="0">
              <a:latin typeface="+mn-lt"/>
            </a:endParaRPr>
          </a:p>
        </p:txBody>
      </p:sp>
      <p:sp>
        <p:nvSpPr>
          <p:cNvPr id="7" name="TextBox 6"/>
          <p:cNvSpPr txBox="1"/>
          <p:nvPr/>
        </p:nvSpPr>
        <p:spPr>
          <a:xfrm>
            <a:off x="1012488" y="5860108"/>
            <a:ext cx="6132063" cy="461665"/>
          </a:xfrm>
          <a:prstGeom prst="rect">
            <a:avLst/>
          </a:prstGeom>
          <a:noFill/>
        </p:spPr>
        <p:txBody>
          <a:bodyPr wrap="none" rtlCol="0">
            <a:spAutoFit/>
          </a:bodyPr>
          <a:lstStyle/>
          <a:p>
            <a:r>
              <a:rPr lang="en-US" b="1" dirty="0" smtClean="0">
                <a:latin typeface="+mn-lt"/>
              </a:rPr>
              <a:t>Majority late-stage, high-grade, serous disease</a:t>
            </a:r>
            <a:endParaRPr lang="en-US" dirty="0">
              <a:latin typeface="+mn-lt"/>
            </a:endParaRPr>
          </a:p>
        </p:txBody>
      </p:sp>
    </p:spTree>
    <p:custDataLst>
      <p:tags r:id="rId1"/>
    </p:custDataLst>
    <p:extLst>
      <p:ext uri="{BB962C8B-B14F-4D97-AF65-F5344CB8AC3E}">
        <p14:creationId xmlns:p14="http://schemas.microsoft.com/office/powerpoint/2010/main" val="532123594"/>
      </p:ext>
    </p:extLst>
  </p:cSld>
  <p:clrMapOvr>
    <a:masterClrMapping/>
  </p:clrMapOvr>
  <mc:AlternateContent xmlns:mc="http://schemas.openxmlformats.org/markup-compatibility/2006" xmlns:p14="http://schemas.microsoft.com/office/powerpoint/2010/main">
    <mc:Choice Requires="p14">
      <p:transition spd="slow" p14:dur="2000" advTm="45915"/>
    </mc:Choice>
    <mc:Fallback xmlns="">
      <p:transition spd="slow" advTm="45915"/>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C71C242F-20BE-4F6C-ABA6-9DCC8641EF60}" type="slidenum">
              <a:rPr lang="en-US" smtClean="0"/>
              <a:pPr/>
              <a:t>30</a:t>
            </a:fld>
            <a:endParaRPr lang="en-US"/>
          </a:p>
        </p:txBody>
      </p:sp>
      <p:graphicFrame>
        <p:nvGraphicFramePr>
          <p:cNvPr id="64" name="Table 63"/>
          <p:cNvGraphicFramePr>
            <a:graphicFrameLocks noGrp="1"/>
          </p:cNvGraphicFramePr>
          <p:nvPr>
            <p:extLst>
              <p:ext uri="{D42A27DB-BD31-4B8C-83A1-F6EECF244321}">
                <p14:modId xmlns:p14="http://schemas.microsoft.com/office/powerpoint/2010/main" val="2162261506"/>
              </p:ext>
            </p:extLst>
          </p:nvPr>
        </p:nvGraphicFramePr>
        <p:xfrm>
          <a:off x="1964669" y="881788"/>
          <a:ext cx="2299356" cy="576169"/>
        </p:xfrm>
        <a:graphic>
          <a:graphicData uri="http://schemas.openxmlformats.org/drawingml/2006/table">
            <a:tbl>
              <a:tblPr>
                <a:tableStyleId>{69C7853C-536D-4A76-A0AE-DD22124D55A5}</a:tableStyleId>
              </a:tblPr>
              <a:tblGrid>
                <a:gridCol w="641736"/>
                <a:gridCol w="707406"/>
                <a:gridCol w="613749"/>
                <a:gridCol w="336465"/>
              </a:tblGrid>
              <a:tr h="301849">
                <a:tc>
                  <a:txBody>
                    <a:bodyPr/>
                    <a:lstStyle/>
                    <a:p>
                      <a:pPr algn="ctr"/>
                      <a:r>
                        <a:rPr lang="en-US" sz="1200" b="1" dirty="0" smtClean="0">
                          <a:solidFill>
                            <a:schemeClr val="bg1"/>
                          </a:solidFill>
                        </a:rPr>
                        <a:t>ID</a:t>
                      </a:r>
                      <a:endParaRPr lang="en-US" sz="1200" b="1" dirty="0">
                        <a:solidFill>
                          <a:schemeClr val="bg1"/>
                        </a:solidFill>
                      </a:endParaRPr>
                    </a:p>
                  </a:txBody>
                  <a:tcPr anchor="ctr">
                    <a:solidFill>
                      <a:srgbClr val="77933C"/>
                    </a:solidFill>
                  </a:tcPr>
                </a:tc>
                <a:tc>
                  <a:txBody>
                    <a:bodyPr/>
                    <a:lstStyle/>
                    <a:p>
                      <a:pPr algn="ctr"/>
                      <a:r>
                        <a:rPr lang="en-US" sz="1200" b="1" dirty="0" err="1" smtClean="0">
                          <a:solidFill>
                            <a:schemeClr val="bg1"/>
                          </a:solidFill>
                        </a:rPr>
                        <a:t>Debulk</a:t>
                      </a:r>
                      <a:endParaRPr lang="en-US" sz="1200" b="1" dirty="0">
                        <a:solidFill>
                          <a:schemeClr val="bg1"/>
                        </a:solidFill>
                      </a:endParaRPr>
                    </a:p>
                  </a:txBody>
                  <a:tcPr anchor="ctr">
                    <a:solidFill>
                      <a:srgbClr val="77933C"/>
                    </a:solidFill>
                  </a:tcPr>
                </a:tc>
                <a:tc>
                  <a:txBody>
                    <a:bodyPr/>
                    <a:lstStyle/>
                    <a:p>
                      <a:pPr algn="ctr"/>
                      <a:r>
                        <a:rPr lang="en-US" sz="1200" b="1" dirty="0" smtClean="0">
                          <a:solidFill>
                            <a:schemeClr val="bg1"/>
                          </a:solidFill>
                        </a:rPr>
                        <a:t>Status</a:t>
                      </a:r>
                      <a:endParaRPr lang="en-US" sz="1200" b="1" dirty="0">
                        <a:solidFill>
                          <a:schemeClr val="bg1"/>
                        </a:solidFill>
                      </a:endParaRPr>
                    </a:p>
                  </a:txBody>
                  <a:tcPr anchor="ctr">
                    <a:solidFill>
                      <a:srgbClr val="77933C"/>
                    </a:solidFill>
                  </a:tcPr>
                </a:tc>
                <a:tc>
                  <a:txBody>
                    <a:bodyPr/>
                    <a:lstStyle/>
                    <a:p>
                      <a:r>
                        <a:rPr lang="en-US" sz="1200" b="1" dirty="0" smtClean="0">
                          <a:solidFill>
                            <a:schemeClr val="bg1">
                              <a:lumMod val="95000"/>
                            </a:schemeClr>
                          </a:solidFill>
                        </a:rPr>
                        <a:t>…</a:t>
                      </a:r>
                      <a:endParaRPr lang="en-US" sz="1200" b="1" dirty="0">
                        <a:solidFill>
                          <a:schemeClr val="bg1">
                            <a:lumMod val="95000"/>
                          </a:schemeClr>
                        </a:solidFill>
                      </a:endParaRPr>
                    </a:p>
                  </a:txBody>
                  <a:tcPr anchor="ctr">
                    <a:solidFill>
                      <a:srgbClr val="77933C"/>
                    </a:solidFill>
                  </a:tcPr>
                </a:tc>
              </a:tr>
              <a:tr h="245470">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200" b="1" dirty="0" smtClean="0">
                          <a:solidFill>
                            <a:schemeClr val="bg1"/>
                          </a:solidFill>
                        </a:rPr>
                        <a:t>D2640</a:t>
                      </a:r>
                    </a:p>
                  </a:txBody>
                  <a:tcPr anchor="ctr">
                    <a:solidFill>
                      <a:srgbClr val="77933C"/>
                    </a:solidFill>
                  </a:tcPr>
                </a:tc>
                <a:tc>
                  <a:txBody>
                    <a:bodyPr/>
                    <a:lstStyle/>
                    <a:p>
                      <a:pPr algn="ctr"/>
                      <a:r>
                        <a:rPr lang="en-US" sz="1200" b="1" dirty="0" smtClean="0">
                          <a:solidFill>
                            <a:schemeClr val="bg1"/>
                          </a:solidFill>
                        </a:rPr>
                        <a:t>S</a:t>
                      </a:r>
                      <a:endParaRPr lang="en-US" sz="1200" b="1" dirty="0">
                        <a:solidFill>
                          <a:schemeClr val="bg1"/>
                        </a:solidFill>
                      </a:endParaRPr>
                    </a:p>
                  </a:txBody>
                  <a:tcPr anchor="ctr">
                    <a:solidFill>
                      <a:srgbClr val="77933C"/>
                    </a:solidFill>
                  </a:tcPr>
                </a:tc>
                <a:tc>
                  <a:txBody>
                    <a:bodyPr/>
                    <a:lstStyle/>
                    <a:p>
                      <a:pPr algn="ctr"/>
                      <a:r>
                        <a:rPr lang="en-US" sz="1200" b="1" dirty="0" smtClean="0">
                          <a:solidFill>
                            <a:schemeClr val="bg1"/>
                          </a:solidFill>
                        </a:rPr>
                        <a:t>0</a:t>
                      </a:r>
                      <a:endParaRPr lang="en-US" sz="1200" b="1" dirty="0">
                        <a:solidFill>
                          <a:schemeClr val="bg1"/>
                        </a:solidFill>
                      </a:endParaRPr>
                    </a:p>
                  </a:txBody>
                  <a:tcPr anchor="ctr">
                    <a:solidFill>
                      <a:srgbClr val="77933C"/>
                    </a:solidFill>
                  </a:tcPr>
                </a:tc>
                <a:tc>
                  <a:txBody>
                    <a:bodyPr/>
                    <a:lstStyle/>
                    <a:p>
                      <a:endParaRPr lang="en-US" sz="1200" b="1" dirty="0">
                        <a:solidFill>
                          <a:schemeClr val="bg1">
                            <a:lumMod val="95000"/>
                          </a:schemeClr>
                        </a:solidFill>
                      </a:endParaRPr>
                    </a:p>
                  </a:txBody>
                  <a:tcPr anchor="ctr">
                    <a:solidFill>
                      <a:srgbClr val="77933C"/>
                    </a:solidFill>
                  </a:tcPr>
                </a:tc>
              </a:tr>
            </a:tbl>
          </a:graphicData>
        </a:graphic>
      </p:graphicFrame>
      <p:graphicFrame>
        <p:nvGraphicFramePr>
          <p:cNvPr id="65" name="Table 64"/>
          <p:cNvGraphicFramePr>
            <a:graphicFrameLocks noGrp="1"/>
          </p:cNvGraphicFramePr>
          <p:nvPr>
            <p:extLst>
              <p:ext uri="{D42A27DB-BD31-4B8C-83A1-F6EECF244321}">
                <p14:modId xmlns:p14="http://schemas.microsoft.com/office/powerpoint/2010/main" val="3573048953"/>
              </p:ext>
            </p:extLst>
          </p:nvPr>
        </p:nvGraphicFramePr>
        <p:xfrm>
          <a:off x="1964669" y="1733406"/>
          <a:ext cx="2299356" cy="579153"/>
        </p:xfrm>
        <a:graphic>
          <a:graphicData uri="http://schemas.openxmlformats.org/drawingml/2006/table">
            <a:tbl>
              <a:tblPr>
                <a:tableStyleId>{69C7853C-536D-4A76-A0AE-DD22124D55A5}</a:tableStyleId>
              </a:tblPr>
              <a:tblGrid>
                <a:gridCol w="772364"/>
                <a:gridCol w="613300"/>
                <a:gridCol w="650849"/>
                <a:gridCol w="262843"/>
              </a:tblGrid>
              <a:tr h="304833">
                <a:tc>
                  <a:txBody>
                    <a:bodyPr/>
                    <a:lstStyle/>
                    <a:p>
                      <a:pPr algn="ctr"/>
                      <a:r>
                        <a:rPr lang="en-US" sz="1200" b="1" dirty="0" smtClean="0">
                          <a:solidFill>
                            <a:srgbClr val="FFFFFF"/>
                          </a:solidFill>
                        </a:rPr>
                        <a:t>ID</a:t>
                      </a:r>
                      <a:endParaRPr lang="en-US" sz="1200" b="1" dirty="0">
                        <a:solidFill>
                          <a:srgbClr val="FFFFFF"/>
                        </a:solidFill>
                      </a:endParaRPr>
                    </a:p>
                  </a:txBody>
                  <a:tcPr anchor="ctr">
                    <a:solidFill>
                      <a:srgbClr val="77933C"/>
                    </a:solidFill>
                  </a:tcPr>
                </a:tc>
                <a:tc>
                  <a:txBody>
                    <a:bodyPr/>
                    <a:lstStyle/>
                    <a:p>
                      <a:pPr algn="ctr"/>
                      <a:r>
                        <a:rPr lang="en-US" sz="1200" b="1" dirty="0" smtClean="0">
                          <a:solidFill>
                            <a:srgbClr val="FFFFFF"/>
                          </a:solidFill>
                        </a:rPr>
                        <a:t>ch1.3</a:t>
                      </a:r>
                      <a:endParaRPr lang="en-US" sz="1200" b="1" dirty="0">
                        <a:solidFill>
                          <a:srgbClr val="FFFFFF"/>
                        </a:solidFill>
                      </a:endParaRPr>
                    </a:p>
                  </a:txBody>
                  <a:tcPr anchor="ctr">
                    <a:solidFill>
                      <a:srgbClr val="77933C"/>
                    </a:solidFill>
                  </a:tcPr>
                </a:tc>
                <a:tc>
                  <a:txBody>
                    <a:bodyPr/>
                    <a:lstStyle/>
                    <a:p>
                      <a:pPr algn="ctr"/>
                      <a:r>
                        <a:rPr lang="en-US" sz="1200" b="1" dirty="0" smtClean="0">
                          <a:solidFill>
                            <a:srgbClr val="FFFFFF"/>
                          </a:solidFill>
                        </a:rPr>
                        <a:t>Status</a:t>
                      </a:r>
                    </a:p>
                  </a:txBody>
                  <a:tcPr anchor="ctr">
                    <a:solidFill>
                      <a:srgbClr val="77933C"/>
                    </a:solidFill>
                  </a:tcPr>
                </a:tc>
                <a:tc>
                  <a:txBody>
                    <a:bodyPr/>
                    <a:lstStyle/>
                    <a:p>
                      <a:r>
                        <a:rPr lang="en-US" sz="1200" b="1" dirty="0" smtClean="0">
                          <a:solidFill>
                            <a:srgbClr val="FFFFFF"/>
                          </a:solidFill>
                        </a:rPr>
                        <a:t>…</a:t>
                      </a:r>
                      <a:endParaRPr lang="en-US" sz="1200" b="1" dirty="0">
                        <a:solidFill>
                          <a:srgbClr val="FFFFFF"/>
                        </a:solidFill>
                      </a:endParaRPr>
                    </a:p>
                  </a:txBody>
                  <a:tcPr anchor="ctr">
                    <a:solidFill>
                      <a:srgbClr val="77933C"/>
                    </a:solidFill>
                  </a:tcPr>
                </a:tc>
              </a:tr>
              <a:tr h="254356">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200" b="1" dirty="0" smtClean="0">
                          <a:solidFill>
                            <a:srgbClr val="FFFFFF"/>
                          </a:solidFill>
                        </a:rPr>
                        <a:t>GSM123</a:t>
                      </a:r>
                    </a:p>
                  </a:txBody>
                  <a:tcPr anchor="ctr">
                    <a:solidFill>
                      <a:srgbClr val="77933C"/>
                    </a:solidFill>
                  </a:tcPr>
                </a:tc>
                <a:tc>
                  <a:txBody>
                    <a:bodyPr/>
                    <a:lstStyle/>
                    <a:p>
                      <a:pPr algn="ctr"/>
                      <a:r>
                        <a:rPr lang="en-US" sz="1200" b="1" dirty="0" smtClean="0">
                          <a:solidFill>
                            <a:srgbClr val="FFFFFF"/>
                          </a:solidFill>
                        </a:rPr>
                        <a:t>opt</a:t>
                      </a:r>
                      <a:endParaRPr lang="en-US" sz="1200" b="1" dirty="0">
                        <a:solidFill>
                          <a:srgbClr val="FFFFFF"/>
                        </a:solidFill>
                      </a:endParaRPr>
                    </a:p>
                  </a:txBody>
                  <a:tcPr anchor="ctr">
                    <a:solidFill>
                      <a:srgbClr val="77933C"/>
                    </a:solidFill>
                  </a:tcPr>
                </a:tc>
                <a:tc>
                  <a:txBody>
                    <a:bodyPr/>
                    <a:lstStyle/>
                    <a:p>
                      <a:pPr algn="ctr"/>
                      <a:r>
                        <a:rPr lang="en-US" sz="1200" b="1" dirty="0" smtClean="0">
                          <a:solidFill>
                            <a:srgbClr val="FFFFFF"/>
                          </a:solidFill>
                        </a:rPr>
                        <a:t>DOD</a:t>
                      </a:r>
                      <a:endParaRPr lang="en-US" sz="1200" b="1" dirty="0">
                        <a:solidFill>
                          <a:srgbClr val="FFFFFF"/>
                        </a:solidFill>
                      </a:endParaRPr>
                    </a:p>
                  </a:txBody>
                  <a:tcPr anchor="ctr">
                    <a:solidFill>
                      <a:srgbClr val="77933C"/>
                    </a:solidFill>
                  </a:tcPr>
                </a:tc>
                <a:tc>
                  <a:txBody>
                    <a:bodyPr/>
                    <a:lstStyle/>
                    <a:p>
                      <a:endParaRPr lang="en-US" sz="1200" b="1" dirty="0">
                        <a:solidFill>
                          <a:srgbClr val="FFFFFF"/>
                        </a:solidFill>
                      </a:endParaRPr>
                    </a:p>
                  </a:txBody>
                  <a:tcPr anchor="ctr">
                    <a:solidFill>
                      <a:srgbClr val="77933C"/>
                    </a:solidFill>
                  </a:tcPr>
                </a:tc>
              </a:tr>
            </a:tbl>
          </a:graphicData>
        </a:graphic>
      </p:graphicFrame>
      <p:graphicFrame>
        <p:nvGraphicFramePr>
          <p:cNvPr id="66" name="Table 65"/>
          <p:cNvGraphicFramePr>
            <a:graphicFrameLocks noGrp="1"/>
          </p:cNvGraphicFramePr>
          <p:nvPr>
            <p:extLst>
              <p:ext uri="{D42A27DB-BD31-4B8C-83A1-F6EECF244321}">
                <p14:modId xmlns:p14="http://schemas.microsoft.com/office/powerpoint/2010/main" val="3133721729"/>
              </p:ext>
            </p:extLst>
          </p:nvPr>
        </p:nvGraphicFramePr>
        <p:xfrm>
          <a:off x="4609804" y="893658"/>
          <a:ext cx="2954132" cy="574611"/>
        </p:xfrm>
        <a:graphic>
          <a:graphicData uri="http://schemas.openxmlformats.org/drawingml/2006/table">
            <a:tbl>
              <a:tblPr>
                <a:tableStyleId>{69C7853C-536D-4A76-A0AE-DD22124D55A5}</a:tableStyleId>
              </a:tblPr>
              <a:tblGrid>
                <a:gridCol w="793758"/>
                <a:gridCol w="925874"/>
                <a:gridCol w="949615"/>
                <a:gridCol w="284885"/>
              </a:tblGrid>
              <a:tr h="287420">
                <a:tc>
                  <a:txBody>
                    <a:bodyPr/>
                    <a:lstStyle/>
                    <a:p>
                      <a:pPr algn="ctr"/>
                      <a:r>
                        <a:rPr lang="en-US" sz="1200" b="1" dirty="0" err="1" smtClean="0">
                          <a:solidFill>
                            <a:schemeClr val="bg1"/>
                          </a:solidFill>
                        </a:rPr>
                        <a:t>sampleid</a:t>
                      </a:r>
                      <a:endParaRPr lang="en-US" sz="1200" b="1" dirty="0">
                        <a:solidFill>
                          <a:schemeClr val="bg1"/>
                        </a:solidFill>
                      </a:endParaRPr>
                    </a:p>
                  </a:txBody>
                  <a:tcPr anchor="ctr">
                    <a:solidFill>
                      <a:schemeClr val="accent3">
                        <a:lumMod val="75000"/>
                      </a:schemeClr>
                    </a:solidFill>
                  </a:tcPr>
                </a:tc>
                <a:tc>
                  <a:txBody>
                    <a:bodyPr/>
                    <a:lstStyle/>
                    <a:p>
                      <a:pPr algn="ctr"/>
                      <a:r>
                        <a:rPr lang="en-US" sz="1200" b="1" dirty="0" err="1" smtClean="0">
                          <a:solidFill>
                            <a:schemeClr val="bg1"/>
                          </a:solidFill>
                        </a:rPr>
                        <a:t>debulking</a:t>
                      </a:r>
                      <a:endParaRPr lang="en-US" sz="1200" b="1" dirty="0">
                        <a:solidFill>
                          <a:schemeClr val="bg1"/>
                        </a:solidFill>
                      </a:endParaRPr>
                    </a:p>
                  </a:txBody>
                  <a:tcPr anchor="ctr">
                    <a:solidFill>
                      <a:schemeClr val="accent3">
                        <a:lumMod val="75000"/>
                      </a:schemeClr>
                    </a:solidFill>
                  </a:tcPr>
                </a:tc>
                <a:tc>
                  <a:txBody>
                    <a:bodyPr/>
                    <a:lstStyle/>
                    <a:p>
                      <a:pPr algn="ctr"/>
                      <a:r>
                        <a:rPr lang="en-US" sz="1200" b="1" dirty="0" err="1" smtClean="0">
                          <a:solidFill>
                            <a:schemeClr val="bg1"/>
                          </a:solidFill>
                        </a:rPr>
                        <a:t>vital_status</a:t>
                      </a:r>
                      <a:endParaRPr lang="en-US" sz="1200" b="1" dirty="0">
                        <a:solidFill>
                          <a:schemeClr val="bg1"/>
                        </a:solidFill>
                      </a:endParaRPr>
                    </a:p>
                  </a:txBody>
                  <a:tcPr anchor="ctr">
                    <a:solidFill>
                      <a:schemeClr val="accent3">
                        <a:lumMod val="75000"/>
                      </a:schemeClr>
                    </a:solidFill>
                  </a:tcPr>
                </a:tc>
                <a:tc>
                  <a:txBody>
                    <a:bodyPr/>
                    <a:lstStyle/>
                    <a:p>
                      <a:r>
                        <a:rPr lang="en-US" sz="1200" b="1" dirty="0" smtClean="0">
                          <a:solidFill>
                            <a:srgbClr val="F2F2F2"/>
                          </a:solidFill>
                        </a:rPr>
                        <a:t>…</a:t>
                      </a:r>
                      <a:endParaRPr lang="en-US" sz="1200" b="1" dirty="0">
                        <a:solidFill>
                          <a:srgbClr val="F2F2F2"/>
                        </a:solidFill>
                      </a:endParaRPr>
                    </a:p>
                  </a:txBody>
                  <a:tcPr>
                    <a:solidFill>
                      <a:schemeClr val="accent3">
                        <a:lumMod val="75000"/>
                      </a:schemeClr>
                    </a:solidFill>
                  </a:tcPr>
                </a:tc>
              </a:tr>
              <a:tr h="287191">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200" b="1" dirty="0" smtClean="0">
                          <a:solidFill>
                            <a:schemeClr val="bg1"/>
                          </a:solidFill>
                        </a:rPr>
                        <a:t>D2640</a:t>
                      </a:r>
                    </a:p>
                  </a:txBody>
                  <a:tcPr anchor="ctr">
                    <a:solidFill>
                      <a:schemeClr val="accent3">
                        <a:lumMod val="75000"/>
                      </a:schemeClr>
                    </a:solidFill>
                  </a:tcPr>
                </a:tc>
                <a:tc>
                  <a:txBody>
                    <a:bodyPr/>
                    <a:lstStyle/>
                    <a:p>
                      <a:pPr algn="ctr"/>
                      <a:r>
                        <a:rPr lang="en-US" sz="1200" b="1" dirty="0" smtClean="0">
                          <a:solidFill>
                            <a:schemeClr val="bg1"/>
                          </a:solidFill>
                        </a:rPr>
                        <a:t>suboptimal</a:t>
                      </a:r>
                      <a:endParaRPr lang="en-US" sz="1200" b="1" dirty="0">
                        <a:solidFill>
                          <a:schemeClr val="bg1"/>
                        </a:solidFill>
                      </a:endParaRPr>
                    </a:p>
                  </a:txBody>
                  <a:tcPr anchor="ctr">
                    <a:solidFill>
                      <a:schemeClr val="accent3">
                        <a:lumMod val="75000"/>
                      </a:schemeClr>
                    </a:solidFill>
                  </a:tcPr>
                </a:tc>
                <a:tc>
                  <a:txBody>
                    <a:bodyPr/>
                    <a:lstStyle/>
                    <a:p>
                      <a:pPr algn="ctr"/>
                      <a:r>
                        <a:rPr lang="en-US" sz="1200" b="1" dirty="0" smtClean="0">
                          <a:solidFill>
                            <a:schemeClr val="bg1"/>
                          </a:solidFill>
                        </a:rPr>
                        <a:t>living</a:t>
                      </a:r>
                      <a:endParaRPr lang="en-US" sz="1200" b="1" dirty="0">
                        <a:solidFill>
                          <a:schemeClr val="bg1"/>
                        </a:solidFill>
                      </a:endParaRPr>
                    </a:p>
                  </a:txBody>
                  <a:tcPr anchor="ctr">
                    <a:solidFill>
                      <a:schemeClr val="accent3">
                        <a:lumMod val="75000"/>
                      </a:schemeClr>
                    </a:solidFill>
                  </a:tcPr>
                </a:tc>
                <a:tc>
                  <a:txBody>
                    <a:bodyPr/>
                    <a:lstStyle/>
                    <a:p>
                      <a:endParaRPr lang="en-US" sz="1200" b="1" dirty="0">
                        <a:solidFill>
                          <a:srgbClr val="F2F2F2"/>
                        </a:solidFill>
                      </a:endParaRPr>
                    </a:p>
                  </a:txBody>
                  <a:tcPr>
                    <a:solidFill>
                      <a:schemeClr val="accent3">
                        <a:lumMod val="75000"/>
                      </a:schemeClr>
                    </a:solidFill>
                  </a:tcPr>
                </a:tc>
              </a:tr>
            </a:tbl>
          </a:graphicData>
        </a:graphic>
      </p:graphicFrame>
      <p:graphicFrame>
        <p:nvGraphicFramePr>
          <p:cNvPr id="70" name="Table 69"/>
          <p:cNvGraphicFramePr>
            <a:graphicFrameLocks noGrp="1"/>
          </p:cNvGraphicFramePr>
          <p:nvPr>
            <p:extLst>
              <p:ext uri="{D42A27DB-BD31-4B8C-83A1-F6EECF244321}">
                <p14:modId xmlns:p14="http://schemas.microsoft.com/office/powerpoint/2010/main" val="4238537367"/>
              </p:ext>
            </p:extLst>
          </p:nvPr>
        </p:nvGraphicFramePr>
        <p:xfrm>
          <a:off x="5906140" y="4520119"/>
          <a:ext cx="2087352" cy="658280"/>
        </p:xfrm>
        <a:graphic>
          <a:graphicData uri="http://schemas.openxmlformats.org/drawingml/2006/table">
            <a:tbl>
              <a:tblPr>
                <a:tableStyleId>{69C7853C-536D-4A76-A0AE-DD22124D55A5}</a:tableStyleId>
              </a:tblPr>
              <a:tblGrid>
                <a:gridCol w="613790"/>
                <a:gridCol w="720770"/>
                <a:gridCol w="752792"/>
              </a:tblGrid>
              <a:tr h="396166">
                <a:tc>
                  <a:txBody>
                    <a:bodyPr/>
                    <a:lstStyle/>
                    <a:p>
                      <a:pPr algn="ctr"/>
                      <a:r>
                        <a:rPr lang="en-US" sz="1200" b="1" dirty="0" smtClean="0">
                          <a:solidFill>
                            <a:srgbClr val="FFFFFF"/>
                          </a:solidFill>
                        </a:rPr>
                        <a:t>Gene</a:t>
                      </a:r>
                      <a:endParaRPr lang="en-US" sz="1200" b="1" dirty="0">
                        <a:solidFill>
                          <a:srgbClr val="FFFFFF"/>
                        </a:solidFill>
                      </a:endParaRPr>
                    </a:p>
                  </a:txBody>
                  <a:tcPr marT="39617" marB="39617">
                    <a:solidFill>
                      <a:srgbClr val="77933C"/>
                    </a:solidFill>
                  </a:tcPr>
                </a:tc>
                <a:tc>
                  <a:txBody>
                    <a:bodyPr/>
                    <a:lstStyle/>
                    <a:p>
                      <a:pPr algn="ctr"/>
                      <a:r>
                        <a:rPr lang="en-US" sz="1200" b="1" dirty="0" smtClean="0">
                          <a:solidFill>
                            <a:srgbClr val="FFFFFF"/>
                          </a:solidFill>
                        </a:rPr>
                        <a:t>GSM123</a:t>
                      </a:r>
                      <a:endParaRPr lang="en-US" sz="1200" b="1" dirty="0">
                        <a:solidFill>
                          <a:srgbClr val="FFFFFF"/>
                        </a:solidFill>
                      </a:endParaRPr>
                    </a:p>
                  </a:txBody>
                  <a:tcPr marT="39617" marB="39617">
                    <a:solidFill>
                      <a:srgbClr val="77933C"/>
                    </a:solidFill>
                  </a:tcPr>
                </a:tc>
                <a:tc>
                  <a:txBody>
                    <a:bodyPr/>
                    <a:lstStyle/>
                    <a:p>
                      <a:pPr algn="ctr"/>
                      <a:r>
                        <a:rPr lang="en-US" sz="1200" b="1" dirty="0" smtClean="0">
                          <a:solidFill>
                            <a:srgbClr val="FFFFFF"/>
                          </a:solidFill>
                        </a:rPr>
                        <a:t>GSM124</a:t>
                      </a:r>
                      <a:endParaRPr lang="en-US" sz="1200" b="1" dirty="0">
                        <a:solidFill>
                          <a:srgbClr val="FFFFFF"/>
                        </a:solidFill>
                      </a:endParaRPr>
                    </a:p>
                  </a:txBody>
                  <a:tcPr marT="39617" marB="39617">
                    <a:solidFill>
                      <a:srgbClr val="77933C"/>
                    </a:solidFill>
                  </a:tcPr>
                </a:tc>
              </a:tr>
              <a:tr h="256921">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200" b="1" dirty="0" smtClean="0">
                          <a:solidFill>
                            <a:srgbClr val="FFFFFF"/>
                          </a:solidFill>
                        </a:rPr>
                        <a:t>BRCA1</a:t>
                      </a:r>
                      <a:endParaRPr lang="en-US" sz="1200" b="1" dirty="0">
                        <a:solidFill>
                          <a:srgbClr val="FFFFFF"/>
                        </a:solidFill>
                      </a:endParaRPr>
                    </a:p>
                  </a:txBody>
                  <a:tcPr marT="39617" marB="39617">
                    <a:solidFill>
                      <a:srgbClr val="77933C"/>
                    </a:solidFill>
                  </a:tcPr>
                </a:tc>
                <a:tc>
                  <a:txBody>
                    <a:bodyPr/>
                    <a:lstStyle/>
                    <a:p>
                      <a:pPr algn="ctr"/>
                      <a:r>
                        <a:rPr lang="en-US" sz="1200" b="1" dirty="0" smtClean="0">
                          <a:solidFill>
                            <a:srgbClr val="FFFFFF"/>
                          </a:solidFill>
                        </a:rPr>
                        <a:t>5.0</a:t>
                      </a:r>
                      <a:endParaRPr lang="en-US" sz="1200" b="1" dirty="0">
                        <a:solidFill>
                          <a:srgbClr val="FFFFFF"/>
                        </a:solidFill>
                      </a:endParaRPr>
                    </a:p>
                  </a:txBody>
                  <a:tcPr marT="39617" marB="39617">
                    <a:solidFill>
                      <a:srgbClr val="77933C"/>
                    </a:solidFill>
                  </a:tcPr>
                </a:tc>
                <a:tc>
                  <a:txBody>
                    <a:bodyPr/>
                    <a:lstStyle/>
                    <a:p>
                      <a:pPr algn="ctr"/>
                      <a:r>
                        <a:rPr lang="en-US" sz="1200" b="1" dirty="0" smtClean="0">
                          <a:solidFill>
                            <a:srgbClr val="FFFFFF"/>
                          </a:solidFill>
                        </a:rPr>
                        <a:t>6.0</a:t>
                      </a:r>
                      <a:endParaRPr lang="en-US" sz="1200" b="1" dirty="0">
                        <a:solidFill>
                          <a:srgbClr val="FFFFFF"/>
                        </a:solidFill>
                      </a:endParaRPr>
                    </a:p>
                  </a:txBody>
                  <a:tcPr marT="39617" marB="39617">
                    <a:solidFill>
                      <a:srgbClr val="77933C"/>
                    </a:solidFill>
                  </a:tcPr>
                </a:tc>
              </a:tr>
            </a:tbl>
          </a:graphicData>
        </a:graphic>
      </p:graphicFrame>
      <p:graphicFrame>
        <p:nvGraphicFramePr>
          <p:cNvPr id="71" name="Table 70"/>
          <p:cNvGraphicFramePr>
            <a:graphicFrameLocks noGrp="1"/>
          </p:cNvGraphicFramePr>
          <p:nvPr>
            <p:extLst>
              <p:ext uri="{D42A27DB-BD31-4B8C-83A1-F6EECF244321}">
                <p14:modId xmlns:p14="http://schemas.microsoft.com/office/powerpoint/2010/main" val="937991197"/>
              </p:ext>
            </p:extLst>
          </p:nvPr>
        </p:nvGraphicFramePr>
        <p:xfrm>
          <a:off x="2257969" y="4447263"/>
          <a:ext cx="3173986" cy="951940"/>
        </p:xfrm>
        <a:graphic>
          <a:graphicData uri="http://schemas.openxmlformats.org/drawingml/2006/table">
            <a:tbl>
              <a:tblPr>
                <a:tableStyleId>{69C7853C-536D-4A76-A0AE-DD22124D55A5}</a:tableStyleId>
              </a:tblPr>
              <a:tblGrid>
                <a:gridCol w="1032383"/>
                <a:gridCol w="652860"/>
                <a:gridCol w="752792"/>
                <a:gridCol w="735951"/>
              </a:tblGrid>
              <a:tr h="349573">
                <a:tc>
                  <a:txBody>
                    <a:bodyPr/>
                    <a:lstStyle/>
                    <a:p>
                      <a:pPr algn="ctr"/>
                      <a:r>
                        <a:rPr lang="en-US" sz="1200" b="1" dirty="0" err="1" smtClean="0">
                          <a:solidFill>
                            <a:schemeClr val="bg1"/>
                          </a:solidFill>
                        </a:rPr>
                        <a:t>Probeset</a:t>
                      </a:r>
                      <a:endParaRPr lang="en-US" sz="1200" b="1" dirty="0">
                        <a:solidFill>
                          <a:schemeClr val="bg1"/>
                        </a:solidFill>
                      </a:endParaRPr>
                    </a:p>
                  </a:txBody>
                  <a:tcPr marT="34957" marB="34957">
                    <a:solidFill>
                      <a:schemeClr val="accent3">
                        <a:lumMod val="75000"/>
                      </a:schemeClr>
                    </a:solidFill>
                  </a:tcPr>
                </a:tc>
                <a:tc>
                  <a:txBody>
                    <a:bodyPr/>
                    <a:lstStyle/>
                    <a:p>
                      <a:pPr algn="ctr"/>
                      <a:r>
                        <a:rPr lang="en-US" sz="1200" b="1" dirty="0" smtClean="0">
                          <a:solidFill>
                            <a:schemeClr val="bg1"/>
                          </a:solidFill>
                        </a:rPr>
                        <a:t>Gene</a:t>
                      </a:r>
                      <a:endParaRPr lang="en-US" sz="1200" b="1" dirty="0">
                        <a:solidFill>
                          <a:schemeClr val="bg1"/>
                        </a:solidFill>
                      </a:endParaRPr>
                    </a:p>
                  </a:txBody>
                  <a:tcPr marT="34957" marB="34957">
                    <a:solidFill>
                      <a:schemeClr val="accent3">
                        <a:lumMod val="75000"/>
                      </a:schemeClr>
                    </a:solidFill>
                  </a:tcPr>
                </a:tc>
                <a:tc>
                  <a:txBody>
                    <a:bodyPr/>
                    <a:lstStyle/>
                    <a:p>
                      <a:pPr algn="ctr"/>
                      <a:r>
                        <a:rPr lang="en-US" sz="1200" b="1" dirty="0" smtClean="0">
                          <a:solidFill>
                            <a:schemeClr val="bg1"/>
                          </a:solidFill>
                        </a:rPr>
                        <a:t>GSM123</a:t>
                      </a:r>
                      <a:endParaRPr lang="en-US" sz="1200" b="1" dirty="0">
                        <a:solidFill>
                          <a:schemeClr val="bg1"/>
                        </a:solidFill>
                      </a:endParaRPr>
                    </a:p>
                  </a:txBody>
                  <a:tcPr marT="34957" marB="34957">
                    <a:solidFill>
                      <a:schemeClr val="accent3">
                        <a:lumMod val="75000"/>
                      </a:schemeClr>
                    </a:solidFill>
                  </a:tcPr>
                </a:tc>
                <a:tc>
                  <a:txBody>
                    <a:bodyPr/>
                    <a:lstStyle/>
                    <a:p>
                      <a:pPr algn="ctr"/>
                      <a:r>
                        <a:rPr lang="en-US" sz="1200" b="1" dirty="0" smtClean="0">
                          <a:solidFill>
                            <a:schemeClr val="bg1"/>
                          </a:solidFill>
                        </a:rPr>
                        <a:t>GSM124</a:t>
                      </a:r>
                      <a:endParaRPr lang="en-US" sz="1200" b="1" dirty="0">
                        <a:solidFill>
                          <a:schemeClr val="bg1"/>
                        </a:solidFill>
                      </a:endParaRPr>
                    </a:p>
                  </a:txBody>
                  <a:tcPr marT="34957" marB="34957">
                    <a:solidFill>
                      <a:schemeClr val="accent3">
                        <a:lumMod val="75000"/>
                      </a:schemeClr>
                    </a:solidFill>
                  </a:tcPr>
                </a:tc>
              </a:tr>
              <a:tr h="226704">
                <a:tc>
                  <a:txBody>
                    <a:bodyPr/>
                    <a:lstStyle/>
                    <a:p>
                      <a:pPr algn="ctr"/>
                      <a:r>
                        <a:rPr lang="en-US" sz="1200" b="1" dirty="0" smtClean="0">
                          <a:solidFill>
                            <a:schemeClr val="bg1"/>
                          </a:solidFill>
                        </a:rPr>
                        <a:t>204531_s_at</a:t>
                      </a:r>
                      <a:endParaRPr lang="en-US" sz="1200" b="1" dirty="0">
                        <a:solidFill>
                          <a:schemeClr val="bg1"/>
                        </a:solidFill>
                      </a:endParaRPr>
                    </a:p>
                  </a:txBody>
                  <a:tcPr marT="34957" marB="34957">
                    <a:solidFill>
                      <a:schemeClr val="accent3">
                        <a:lumMod val="75000"/>
                      </a:schemeClr>
                    </a:solidFill>
                  </a:tcPr>
                </a:tc>
                <a:tc>
                  <a:txBody>
                    <a:bodyPr/>
                    <a:lstStyle/>
                    <a:p>
                      <a:pPr algn="ctr"/>
                      <a:r>
                        <a:rPr lang="en-US" sz="1200" b="1" dirty="0" smtClean="0">
                          <a:solidFill>
                            <a:schemeClr val="bg1"/>
                          </a:solidFill>
                        </a:rPr>
                        <a:t>BRCA1</a:t>
                      </a:r>
                      <a:endParaRPr lang="en-US" sz="1200" b="1" dirty="0">
                        <a:solidFill>
                          <a:schemeClr val="bg1"/>
                        </a:solidFill>
                      </a:endParaRPr>
                    </a:p>
                  </a:txBody>
                  <a:tcPr marT="34957" marB="34957">
                    <a:solidFill>
                      <a:schemeClr val="accent3">
                        <a:lumMod val="75000"/>
                      </a:schemeClr>
                    </a:solidFill>
                  </a:tcPr>
                </a:tc>
                <a:tc>
                  <a:txBody>
                    <a:bodyPr/>
                    <a:lstStyle/>
                    <a:p>
                      <a:pPr algn="ctr"/>
                      <a:r>
                        <a:rPr lang="en-US" sz="1200" b="1" dirty="0" smtClean="0">
                          <a:solidFill>
                            <a:schemeClr val="bg1"/>
                          </a:solidFill>
                        </a:rPr>
                        <a:t>4.0</a:t>
                      </a:r>
                      <a:endParaRPr lang="en-US" sz="1200" b="1" dirty="0">
                        <a:solidFill>
                          <a:schemeClr val="bg1"/>
                        </a:solidFill>
                      </a:endParaRPr>
                    </a:p>
                  </a:txBody>
                  <a:tcPr marT="34957" marB="34957">
                    <a:solidFill>
                      <a:schemeClr val="accent3">
                        <a:lumMod val="75000"/>
                      </a:schemeClr>
                    </a:solidFill>
                  </a:tcPr>
                </a:tc>
                <a:tc>
                  <a:txBody>
                    <a:bodyPr/>
                    <a:lstStyle/>
                    <a:p>
                      <a:pPr algn="ctr"/>
                      <a:r>
                        <a:rPr lang="en-US" sz="1200" b="1" dirty="0" smtClean="0">
                          <a:solidFill>
                            <a:schemeClr val="bg1"/>
                          </a:solidFill>
                        </a:rPr>
                        <a:t>4.1</a:t>
                      </a:r>
                    </a:p>
                  </a:txBody>
                  <a:tcPr marT="34957" marB="34957">
                    <a:solidFill>
                      <a:schemeClr val="accent3">
                        <a:lumMod val="75000"/>
                      </a:schemeClr>
                    </a:solidFill>
                  </a:tcPr>
                </a:tc>
              </a:tr>
              <a:tr h="349573">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200" b="1" dirty="0" smtClean="0">
                          <a:solidFill>
                            <a:schemeClr val="bg1"/>
                          </a:solidFill>
                        </a:rPr>
                        <a:t>211851_x_at</a:t>
                      </a:r>
                      <a:endParaRPr lang="en-US" sz="1200" b="1" dirty="0">
                        <a:solidFill>
                          <a:schemeClr val="bg1"/>
                        </a:solidFill>
                      </a:endParaRPr>
                    </a:p>
                  </a:txBody>
                  <a:tcPr marT="34957" marB="34957">
                    <a:solidFill>
                      <a:schemeClr val="accent3">
                        <a:lumMod val="75000"/>
                      </a:schemeClr>
                    </a:solidFill>
                  </a:tcPr>
                </a:tc>
                <a:tc>
                  <a:txBody>
                    <a:bodyPr/>
                    <a:lstStyle/>
                    <a:p>
                      <a:pPr algn="ctr"/>
                      <a:r>
                        <a:rPr lang="en-US" sz="1200" b="1" dirty="0" smtClean="0">
                          <a:solidFill>
                            <a:schemeClr val="bg1"/>
                          </a:solidFill>
                        </a:rPr>
                        <a:t>BRCA1</a:t>
                      </a:r>
                      <a:endParaRPr lang="en-US" sz="1200" b="1" dirty="0">
                        <a:solidFill>
                          <a:schemeClr val="bg1"/>
                        </a:solidFill>
                      </a:endParaRPr>
                    </a:p>
                  </a:txBody>
                  <a:tcPr marT="34957" marB="34957">
                    <a:solidFill>
                      <a:schemeClr val="accent3">
                        <a:lumMod val="75000"/>
                      </a:schemeClr>
                    </a:solidFill>
                  </a:tcPr>
                </a:tc>
                <a:tc>
                  <a:txBody>
                    <a:bodyPr/>
                    <a:lstStyle/>
                    <a:p>
                      <a:pPr algn="ctr"/>
                      <a:r>
                        <a:rPr lang="en-US" sz="1200" b="1" dirty="0" smtClean="0">
                          <a:solidFill>
                            <a:schemeClr val="bg1"/>
                          </a:solidFill>
                        </a:rPr>
                        <a:t>5.0</a:t>
                      </a:r>
                      <a:endParaRPr lang="en-US" sz="1200" b="1" dirty="0">
                        <a:solidFill>
                          <a:schemeClr val="bg1"/>
                        </a:solidFill>
                      </a:endParaRPr>
                    </a:p>
                  </a:txBody>
                  <a:tcPr marT="34957" marB="34957">
                    <a:solidFill>
                      <a:schemeClr val="accent3">
                        <a:lumMod val="75000"/>
                      </a:schemeClr>
                    </a:solidFill>
                  </a:tcPr>
                </a:tc>
                <a:tc>
                  <a:txBody>
                    <a:bodyPr/>
                    <a:lstStyle/>
                    <a:p>
                      <a:pPr algn="ctr"/>
                      <a:r>
                        <a:rPr lang="en-US" sz="1200" b="1" dirty="0" smtClean="0">
                          <a:solidFill>
                            <a:schemeClr val="bg1"/>
                          </a:solidFill>
                        </a:rPr>
                        <a:t>6.0</a:t>
                      </a:r>
                    </a:p>
                  </a:txBody>
                  <a:tcPr marT="34957" marB="34957">
                    <a:solidFill>
                      <a:schemeClr val="accent3">
                        <a:lumMod val="75000"/>
                      </a:schemeClr>
                    </a:solidFill>
                  </a:tcPr>
                </a:tc>
              </a:tr>
            </a:tbl>
          </a:graphicData>
        </a:graphic>
      </p:graphicFrame>
      <p:graphicFrame>
        <p:nvGraphicFramePr>
          <p:cNvPr id="76" name="Table 75"/>
          <p:cNvGraphicFramePr>
            <a:graphicFrameLocks noGrp="1"/>
          </p:cNvGraphicFramePr>
          <p:nvPr>
            <p:extLst>
              <p:ext uri="{D42A27DB-BD31-4B8C-83A1-F6EECF244321}">
                <p14:modId xmlns:p14="http://schemas.microsoft.com/office/powerpoint/2010/main" val="434189004"/>
              </p:ext>
            </p:extLst>
          </p:nvPr>
        </p:nvGraphicFramePr>
        <p:xfrm>
          <a:off x="4609989" y="1733438"/>
          <a:ext cx="2950575" cy="567252"/>
        </p:xfrm>
        <a:graphic>
          <a:graphicData uri="http://schemas.openxmlformats.org/drawingml/2006/table">
            <a:tbl>
              <a:tblPr>
                <a:tableStyleId>{69C7853C-536D-4A76-A0AE-DD22124D55A5}</a:tableStyleId>
              </a:tblPr>
              <a:tblGrid>
                <a:gridCol w="781703"/>
                <a:gridCol w="854653"/>
                <a:gridCol w="1032706"/>
                <a:gridCol w="281513"/>
              </a:tblGrid>
              <a:tr h="292932">
                <a:tc>
                  <a:txBody>
                    <a:bodyPr/>
                    <a:lstStyle/>
                    <a:p>
                      <a:pPr algn="ctr"/>
                      <a:r>
                        <a:rPr lang="en-US" sz="1200" b="1" dirty="0" err="1" smtClean="0">
                          <a:solidFill>
                            <a:srgbClr val="FFFFFF"/>
                          </a:solidFill>
                        </a:rPr>
                        <a:t>sampleid</a:t>
                      </a:r>
                      <a:endParaRPr lang="en-US" sz="1200" b="1" dirty="0">
                        <a:solidFill>
                          <a:srgbClr val="FFFFFF"/>
                        </a:solidFill>
                      </a:endParaRPr>
                    </a:p>
                  </a:txBody>
                  <a:tcPr anchor="ctr">
                    <a:solidFill>
                      <a:srgbClr val="77933C"/>
                    </a:solidFill>
                  </a:tcPr>
                </a:tc>
                <a:tc>
                  <a:txBody>
                    <a:bodyPr/>
                    <a:lstStyle/>
                    <a:p>
                      <a:pPr algn="ctr"/>
                      <a:r>
                        <a:rPr lang="en-US" sz="1200" b="1" dirty="0" err="1" smtClean="0">
                          <a:solidFill>
                            <a:srgbClr val="FFFFFF"/>
                          </a:solidFill>
                        </a:rPr>
                        <a:t>debulking</a:t>
                      </a:r>
                      <a:endParaRPr lang="en-US" sz="1200" b="1" dirty="0">
                        <a:solidFill>
                          <a:srgbClr val="FFFFFF"/>
                        </a:solidFill>
                      </a:endParaRPr>
                    </a:p>
                  </a:txBody>
                  <a:tcPr anchor="ctr">
                    <a:solidFill>
                      <a:srgbClr val="77933C"/>
                    </a:solidFill>
                  </a:tcPr>
                </a:tc>
                <a:tc>
                  <a:txBody>
                    <a:bodyPr/>
                    <a:lstStyle/>
                    <a:p>
                      <a:pPr algn="ctr"/>
                      <a:r>
                        <a:rPr lang="en-US" sz="1200" b="1" dirty="0" err="1" smtClean="0">
                          <a:solidFill>
                            <a:srgbClr val="FFFFFF"/>
                          </a:solidFill>
                        </a:rPr>
                        <a:t>vital_status</a:t>
                      </a:r>
                      <a:endParaRPr lang="en-US" sz="1200" b="1" dirty="0" smtClean="0">
                        <a:solidFill>
                          <a:srgbClr val="FFFFFF"/>
                        </a:solidFill>
                      </a:endParaRPr>
                    </a:p>
                  </a:txBody>
                  <a:tcPr anchor="ctr">
                    <a:solidFill>
                      <a:srgbClr val="77933C"/>
                    </a:solidFill>
                  </a:tcPr>
                </a:tc>
                <a:tc>
                  <a:txBody>
                    <a:bodyPr/>
                    <a:lstStyle/>
                    <a:p>
                      <a:r>
                        <a:rPr lang="en-US" sz="1200" b="1" dirty="0" smtClean="0">
                          <a:solidFill>
                            <a:srgbClr val="FFFFFF"/>
                          </a:solidFill>
                        </a:rPr>
                        <a:t>…</a:t>
                      </a:r>
                      <a:endParaRPr lang="en-US" sz="1200" b="1" dirty="0">
                        <a:solidFill>
                          <a:srgbClr val="FFFFFF"/>
                        </a:solidFill>
                      </a:endParaRPr>
                    </a:p>
                  </a:txBody>
                  <a:tcPr anchor="ctr">
                    <a:solidFill>
                      <a:srgbClr val="77933C"/>
                    </a:solidFill>
                  </a:tcPr>
                </a:tc>
              </a:tr>
              <a:tr h="262482">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200" b="1" dirty="0" smtClean="0">
                          <a:solidFill>
                            <a:srgbClr val="FFFFFF"/>
                          </a:solidFill>
                        </a:rPr>
                        <a:t>GSM123</a:t>
                      </a:r>
                    </a:p>
                  </a:txBody>
                  <a:tcPr anchor="ctr">
                    <a:solidFill>
                      <a:srgbClr val="77933C"/>
                    </a:solidFill>
                  </a:tcPr>
                </a:tc>
                <a:tc>
                  <a:txBody>
                    <a:bodyPr/>
                    <a:lstStyle/>
                    <a:p>
                      <a:pPr algn="ctr"/>
                      <a:r>
                        <a:rPr lang="en-US" sz="1200" b="1" dirty="0" smtClean="0">
                          <a:solidFill>
                            <a:srgbClr val="FFFFFF"/>
                          </a:solidFill>
                        </a:rPr>
                        <a:t>optimal</a:t>
                      </a:r>
                      <a:endParaRPr lang="en-US" sz="1200" b="1" dirty="0">
                        <a:solidFill>
                          <a:srgbClr val="FFFFFF"/>
                        </a:solidFill>
                      </a:endParaRPr>
                    </a:p>
                  </a:txBody>
                  <a:tcPr anchor="ctr">
                    <a:solidFill>
                      <a:srgbClr val="77933C"/>
                    </a:solidFill>
                  </a:tcPr>
                </a:tc>
                <a:tc>
                  <a:txBody>
                    <a:bodyPr/>
                    <a:lstStyle/>
                    <a:p>
                      <a:pPr algn="ctr"/>
                      <a:r>
                        <a:rPr lang="en-US" sz="1200" b="1" dirty="0" smtClean="0">
                          <a:solidFill>
                            <a:srgbClr val="FFFFFF"/>
                          </a:solidFill>
                        </a:rPr>
                        <a:t>deceased</a:t>
                      </a:r>
                      <a:endParaRPr lang="en-US" sz="1200" b="1" dirty="0">
                        <a:solidFill>
                          <a:srgbClr val="FFFFFF"/>
                        </a:solidFill>
                      </a:endParaRPr>
                    </a:p>
                  </a:txBody>
                  <a:tcPr anchor="ctr">
                    <a:solidFill>
                      <a:srgbClr val="77933C"/>
                    </a:solidFill>
                  </a:tcPr>
                </a:tc>
                <a:tc>
                  <a:txBody>
                    <a:bodyPr/>
                    <a:lstStyle/>
                    <a:p>
                      <a:endParaRPr lang="en-US" sz="1200" b="1" dirty="0">
                        <a:solidFill>
                          <a:srgbClr val="FFFFFF"/>
                        </a:solidFill>
                      </a:endParaRPr>
                    </a:p>
                  </a:txBody>
                  <a:tcPr anchor="ctr">
                    <a:solidFill>
                      <a:srgbClr val="77933C"/>
                    </a:solidFill>
                  </a:tcPr>
                </a:tc>
              </a:tr>
            </a:tbl>
          </a:graphicData>
        </a:graphic>
      </p:graphicFrame>
      <p:grpSp>
        <p:nvGrpSpPr>
          <p:cNvPr id="3" name="Group 2"/>
          <p:cNvGrpSpPr/>
          <p:nvPr/>
        </p:nvGrpSpPr>
        <p:grpSpPr>
          <a:xfrm>
            <a:off x="3232903" y="33336"/>
            <a:ext cx="2679700" cy="379413"/>
            <a:chOff x="2089150" y="768350"/>
            <a:chExt cx="2679700" cy="379413"/>
          </a:xfrm>
        </p:grpSpPr>
        <p:sp>
          <p:nvSpPr>
            <p:cNvPr id="62" name="Rounded Rectangle 61"/>
            <p:cNvSpPr>
              <a:spLocks noChangeArrowheads="1"/>
            </p:cNvSpPr>
            <p:nvPr/>
          </p:nvSpPr>
          <p:spPr bwMode="auto">
            <a:xfrm>
              <a:off x="2089150" y="768350"/>
              <a:ext cx="2679700" cy="379413"/>
            </a:xfrm>
            <a:prstGeom prst="roundRect">
              <a:avLst>
                <a:gd name="adj" fmla="val 16667"/>
              </a:avLst>
            </a:prstGeom>
            <a:solidFill>
              <a:srgbClr val="376092"/>
            </a:solidFill>
            <a:ln w="9525">
              <a:solidFill>
                <a:srgbClr val="FFFFFF"/>
              </a:solidFill>
              <a:round/>
              <a:headEnd/>
              <a:tailEnd/>
            </a:ln>
            <a:effectLst>
              <a:outerShdw blurRad="40000" dist="23000" dir="5400000" rotWithShape="0">
                <a:srgbClr val="808080">
                  <a:alpha val="34999"/>
                </a:srgbClr>
              </a:outerShdw>
            </a:effectLst>
          </p:spPr>
          <p:txBody>
            <a:bodyPr anchor="ctr"/>
            <a:lstStyle/>
            <a:p>
              <a:pPr algn="ctr" fontAlgn="auto">
                <a:spcBef>
                  <a:spcPts val="0"/>
                </a:spcBef>
                <a:spcAft>
                  <a:spcPts val="0"/>
                </a:spcAft>
                <a:defRPr/>
              </a:pPr>
              <a:endParaRPr lang="en-US">
                <a:solidFill>
                  <a:schemeClr val="lt1"/>
                </a:solidFill>
                <a:latin typeface="+mn-lt"/>
                <a:ea typeface="+mn-ea"/>
              </a:endParaRPr>
            </a:p>
          </p:txBody>
        </p:sp>
        <p:sp>
          <p:nvSpPr>
            <p:cNvPr id="77" name="TextBox 32"/>
            <p:cNvSpPr txBox="1">
              <a:spLocks noChangeArrowheads="1"/>
            </p:cNvSpPr>
            <p:nvPr/>
          </p:nvSpPr>
          <p:spPr bwMode="auto">
            <a:xfrm>
              <a:off x="2112963" y="808038"/>
              <a:ext cx="263207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pitchFamily="34" charset="0"/>
                  <a:ea typeface="MS PGothic" pitchFamily="34" charset="-128"/>
                </a:defRPr>
              </a:lvl1pPr>
              <a:lvl2pPr marL="742950" indent="-285750" eaLnBrk="0" hangingPunct="0">
                <a:defRPr sz="2400">
                  <a:solidFill>
                    <a:schemeClr val="tx1"/>
                  </a:solidFill>
                  <a:latin typeface="Calibri" pitchFamily="34" charset="0"/>
                  <a:ea typeface="MS PGothic" pitchFamily="34" charset="-128"/>
                </a:defRPr>
              </a:lvl2pPr>
              <a:lvl3pPr marL="1143000" indent="-228600" eaLnBrk="0" hangingPunct="0">
                <a:defRPr sz="2400">
                  <a:solidFill>
                    <a:schemeClr val="tx1"/>
                  </a:solidFill>
                  <a:latin typeface="Calibri" pitchFamily="34" charset="0"/>
                  <a:ea typeface="MS PGothic" pitchFamily="34" charset="-128"/>
                </a:defRPr>
              </a:lvl3pPr>
              <a:lvl4pPr marL="1600200" indent="-228600" eaLnBrk="0" hangingPunct="0">
                <a:defRPr sz="2400">
                  <a:solidFill>
                    <a:schemeClr val="tx1"/>
                  </a:solidFill>
                  <a:latin typeface="Calibri" pitchFamily="34" charset="0"/>
                  <a:ea typeface="MS PGothic" pitchFamily="34" charset="-128"/>
                </a:defRPr>
              </a:lvl4pPr>
              <a:lvl5pPr marL="2057400" indent="-228600" eaLnBrk="0" hangingPunct="0">
                <a:defRPr sz="2400">
                  <a:solidFill>
                    <a:schemeClr val="tx1"/>
                  </a:solidFill>
                  <a:latin typeface="Calibri" pitchFamily="34" charset="0"/>
                  <a:ea typeface="MS PGothic" pitchFamily="34" charset="-128"/>
                </a:defRPr>
              </a:lvl5pPr>
              <a:lvl6pPr marL="25146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6pPr>
              <a:lvl7pPr marL="29718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7pPr>
              <a:lvl8pPr marL="34290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8pPr>
              <a:lvl9pPr marL="38862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9pPr>
            </a:lstStyle>
            <a:p>
              <a:pPr algn="ctr" eaLnBrk="1" hangingPunct="1"/>
              <a:r>
                <a:rPr lang="en-US" sz="1200" b="1" dirty="0" smtClean="0">
                  <a:solidFill>
                    <a:srgbClr val="FFFFFF"/>
                  </a:solidFill>
                </a:rPr>
                <a:t>23 </a:t>
              </a:r>
              <a:r>
                <a:rPr lang="en-US" sz="1200" b="1" dirty="0">
                  <a:solidFill>
                    <a:srgbClr val="FFFFFF"/>
                  </a:solidFill>
                </a:rPr>
                <a:t>ovarian cancer microarray studies</a:t>
              </a:r>
            </a:p>
          </p:txBody>
        </p:sp>
      </p:grpSp>
      <p:grpSp>
        <p:nvGrpSpPr>
          <p:cNvPr id="116" name="Group 115"/>
          <p:cNvGrpSpPr/>
          <p:nvPr/>
        </p:nvGrpSpPr>
        <p:grpSpPr>
          <a:xfrm>
            <a:off x="1340603" y="738982"/>
            <a:ext cx="466725" cy="1857375"/>
            <a:chOff x="1340603" y="738982"/>
            <a:chExt cx="466725" cy="1857375"/>
          </a:xfrm>
        </p:grpSpPr>
        <p:sp>
          <p:nvSpPr>
            <p:cNvPr id="75" name="Rounded Rectangle 74"/>
            <p:cNvSpPr>
              <a:spLocks noChangeArrowheads="1"/>
            </p:cNvSpPr>
            <p:nvPr/>
          </p:nvSpPr>
          <p:spPr bwMode="auto">
            <a:xfrm>
              <a:off x="1340603" y="738982"/>
              <a:ext cx="466725" cy="1857375"/>
            </a:xfrm>
            <a:prstGeom prst="roundRect">
              <a:avLst>
                <a:gd name="adj" fmla="val 16667"/>
              </a:avLst>
            </a:prstGeom>
            <a:solidFill>
              <a:srgbClr val="376092"/>
            </a:solidFill>
            <a:ln w="9525">
              <a:solidFill>
                <a:srgbClr val="FFFFFF"/>
              </a:solidFill>
              <a:round/>
              <a:headEnd/>
              <a:tailEnd/>
            </a:ln>
            <a:effectLst>
              <a:outerShdw blurRad="40000" dist="23000" dir="5400000" rotWithShape="0">
                <a:srgbClr val="808080">
                  <a:alpha val="34999"/>
                </a:srgbClr>
              </a:outerShdw>
            </a:effectLst>
          </p:spPr>
          <p:txBody>
            <a:bodyPr anchor="ctr"/>
            <a:lstStyle/>
            <a:p>
              <a:pPr algn="ctr" fontAlgn="auto">
                <a:spcBef>
                  <a:spcPts val="0"/>
                </a:spcBef>
                <a:spcAft>
                  <a:spcPts val="0"/>
                </a:spcAft>
                <a:defRPr/>
              </a:pPr>
              <a:endParaRPr lang="en-US">
                <a:solidFill>
                  <a:schemeClr val="lt1"/>
                </a:solidFill>
                <a:latin typeface="+mn-lt"/>
                <a:ea typeface="+mn-ea"/>
              </a:endParaRPr>
            </a:p>
          </p:txBody>
        </p:sp>
        <p:sp>
          <p:nvSpPr>
            <p:cNvPr id="79" name="TextBox 34"/>
            <p:cNvSpPr txBox="1">
              <a:spLocks noChangeArrowheads="1"/>
            </p:cNvSpPr>
            <p:nvPr/>
          </p:nvSpPr>
          <p:spPr bwMode="auto">
            <a:xfrm>
              <a:off x="1442203" y="881857"/>
              <a:ext cx="280987" cy="1570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pitchFamily="34" charset="0"/>
                  <a:ea typeface="MS PGothic" pitchFamily="34" charset="-128"/>
                </a:defRPr>
              </a:lvl1pPr>
              <a:lvl2pPr marL="742950" indent="-285750" eaLnBrk="0" hangingPunct="0">
                <a:defRPr sz="2400">
                  <a:solidFill>
                    <a:schemeClr val="tx1"/>
                  </a:solidFill>
                  <a:latin typeface="Calibri" pitchFamily="34" charset="0"/>
                  <a:ea typeface="MS PGothic" pitchFamily="34" charset="-128"/>
                </a:defRPr>
              </a:lvl2pPr>
              <a:lvl3pPr marL="1143000" indent="-228600" eaLnBrk="0" hangingPunct="0">
                <a:defRPr sz="2400">
                  <a:solidFill>
                    <a:schemeClr val="tx1"/>
                  </a:solidFill>
                  <a:latin typeface="Calibri" pitchFamily="34" charset="0"/>
                  <a:ea typeface="MS PGothic" pitchFamily="34" charset="-128"/>
                </a:defRPr>
              </a:lvl3pPr>
              <a:lvl4pPr marL="1600200" indent="-228600" eaLnBrk="0" hangingPunct="0">
                <a:defRPr sz="2400">
                  <a:solidFill>
                    <a:schemeClr val="tx1"/>
                  </a:solidFill>
                  <a:latin typeface="Calibri" pitchFamily="34" charset="0"/>
                  <a:ea typeface="MS PGothic" pitchFamily="34" charset="-128"/>
                </a:defRPr>
              </a:lvl4pPr>
              <a:lvl5pPr marL="2057400" indent="-228600" eaLnBrk="0" hangingPunct="0">
                <a:defRPr sz="2400">
                  <a:solidFill>
                    <a:schemeClr val="tx1"/>
                  </a:solidFill>
                  <a:latin typeface="Calibri" pitchFamily="34" charset="0"/>
                  <a:ea typeface="MS PGothic" pitchFamily="34" charset="-128"/>
                </a:defRPr>
              </a:lvl5pPr>
              <a:lvl6pPr marL="25146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6pPr>
              <a:lvl7pPr marL="29718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7pPr>
              <a:lvl8pPr marL="34290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8pPr>
              <a:lvl9pPr marL="38862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9pPr>
            </a:lstStyle>
            <a:p>
              <a:pPr algn="ctr" eaLnBrk="1" hangingPunct="1"/>
              <a:r>
                <a:rPr lang="en-US" sz="1200" b="1">
                  <a:solidFill>
                    <a:srgbClr val="FFFFFF"/>
                  </a:solidFill>
                </a:rPr>
                <a:t>CURATION</a:t>
              </a:r>
            </a:p>
          </p:txBody>
        </p:sp>
      </p:grpSp>
      <p:sp>
        <p:nvSpPr>
          <p:cNvPr id="80" name="Bent Arrow 35"/>
          <p:cNvSpPr>
            <a:spLocks/>
          </p:cNvSpPr>
          <p:nvPr/>
        </p:nvSpPr>
        <p:spPr bwMode="auto">
          <a:xfrm rot="5400000" flipV="1">
            <a:off x="2095459" y="-396875"/>
            <a:ext cx="528638" cy="1743075"/>
          </a:xfrm>
          <a:custGeom>
            <a:avLst/>
            <a:gdLst>
              <a:gd name="T0" fmla="*/ 0 w 528638"/>
              <a:gd name="T1" fmla="*/ 1743075 h 1743075"/>
              <a:gd name="T2" fmla="*/ 0 w 528638"/>
              <a:gd name="T3" fmla="*/ 277548 h 1743075"/>
              <a:gd name="T4" fmla="*/ 231279 w 528638"/>
              <a:gd name="T5" fmla="*/ 46269 h 1743075"/>
              <a:gd name="T6" fmla="*/ 396479 w 528638"/>
              <a:gd name="T7" fmla="*/ 46269 h 1743075"/>
              <a:gd name="T8" fmla="*/ 396479 w 528638"/>
              <a:gd name="T9" fmla="*/ 0 h 1743075"/>
              <a:gd name="T10" fmla="*/ 528638 w 528638"/>
              <a:gd name="T11" fmla="*/ 72735 h 1743075"/>
              <a:gd name="T12" fmla="*/ 396479 w 528638"/>
              <a:gd name="T13" fmla="*/ 145471 h 1743075"/>
              <a:gd name="T14" fmla="*/ 396479 w 528638"/>
              <a:gd name="T15" fmla="*/ 99202 h 1743075"/>
              <a:gd name="T16" fmla="*/ 231279 w 528638"/>
              <a:gd name="T17" fmla="*/ 99202 h 1743075"/>
              <a:gd name="T18" fmla="*/ 52932 w 528638"/>
              <a:gd name="T19" fmla="*/ 277549 h 1743075"/>
              <a:gd name="T20" fmla="*/ 52933 w 528638"/>
              <a:gd name="T21" fmla="*/ 1743075 h 1743075"/>
              <a:gd name="T22" fmla="*/ 0 w 528638"/>
              <a:gd name="T23" fmla="*/ 1743075 h 174307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528638" h="1743075">
                <a:moveTo>
                  <a:pt x="0" y="1743075"/>
                </a:moveTo>
                <a:lnTo>
                  <a:pt x="0" y="277548"/>
                </a:lnTo>
                <a:cubicBezTo>
                  <a:pt x="0" y="149816"/>
                  <a:pt x="103547" y="46269"/>
                  <a:pt x="231279" y="46269"/>
                </a:cubicBezTo>
                <a:lnTo>
                  <a:pt x="396479" y="46269"/>
                </a:lnTo>
                <a:lnTo>
                  <a:pt x="396479" y="0"/>
                </a:lnTo>
                <a:lnTo>
                  <a:pt x="528638" y="72735"/>
                </a:lnTo>
                <a:lnTo>
                  <a:pt x="396479" y="145471"/>
                </a:lnTo>
                <a:lnTo>
                  <a:pt x="396479" y="99202"/>
                </a:lnTo>
                <a:lnTo>
                  <a:pt x="231279" y="99202"/>
                </a:lnTo>
                <a:cubicBezTo>
                  <a:pt x="132781" y="99202"/>
                  <a:pt x="52932" y="179051"/>
                  <a:pt x="52932" y="277549"/>
                </a:cubicBezTo>
                <a:cubicBezTo>
                  <a:pt x="52932" y="766058"/>
                  <a:pt x="52933" y="1254566"/>
                  <a:pt x="52933" y="1743075"/>
                </a:cubicBezTo>
                <a:lnTo>
                  <a:pt x="0" y="1743075"/>
                </a:lnTo>
                <a:close/>
              </a:path>
            </a:pathLst>
          </a:custGeom>
          <a:gradFill rotWithShape="1">
            <a:gsLst>
              <a:gs pos="0">
                <a:srgbClr val="9BC1FF"/>
              </a:gs>
              <a:gs pos="100000">
                <a:srgbClr val="3F80CD"/>
              </a:gs>
            </a:gsLst>
            <a:lin ang="5400000"/>
          </a:gradFill>
          <a:ln w="9525" cap="flat" cmpd="sng">
            <a:solidFill>
              <a:srgbClr val="4A7EBB"/>
            </a:solidFill>
            <a:prstDash val="solid"/>
            <a:round/>
            <a:headEnd/>
            <a:tailEnd/>
          </a:ln>
          <a:effectLst>
            <a:outerShdw blurRad="40000" dist="23000" dir="5400000" rotWithShape="0">
              <a:srgbClr val="000000">
                <a:alpha val="34999"/>
              </a:srgbClr>
            </a:outerShdw>
          </a:effectLst>
        </p:spPr>
        <p:txBody>
          <a:bodyPr anchor="ctr"/>
          <a:lstStyle/>
          <a:p>
            <a:endParaRPr lang="en-US"/>
          </a:p>
        </p:txBody>
      </p:sp>
      <p:sp>
        <p:nvSpPr>
          <p:cNvPr id="81" name="Bent Arrow 36"/>
          <p:cNvSpPr>
            <a:spLocks/>
          </p:cNvSpPr>
          <p:nvPr/>
        </p:nvSpPr>
        <p:spPr bwMode="auto">
          <a:xfrm flipV="1">
            <a:off x="1548565" y="2596357"/>
            <a:ext cx="474663" cy="641350"/>
          </a:xfrm>
          <a:custGeom>
            <a:avLst/>
            <a:gdLst>
              <a:gd name="T0" fmla="*/ 0 w 474663"/>
              <a:gd name="T1" fmla="*/ 641350 h 641350"/>
              <a:gd name="T2" fmla="*/ 0 w 474663"/>
              <a:gd name="T3" fmla="*/ 249210 h 641350"/>
              <a:gd name="T4" fmla="*/ 207665 w 474663"/>
              <a:gd name="T5" fmla="*/ 41545 h 641350"/>
              <a:gd name="T6" fmla="*/ 355997 w 474663"/>
              <a:gd name="T7" fmla="*/ 41545 h 641350"/>
              <a:gd name="T8" fmla="*/ 355997 w 474663"/>
              <a:gd name="T9" fmla="*/ 0 h 641350"/>
              <a:gd name="T10" fmla="*/ 474663 w 474663"/>
              <a:gd name="T11" fmla="*/ 65309 h 641350"/>
              <a:gd name="T12" fmla="*/ 355997 w 474663"/>
              <a:gd name="T13" fmla="*/ 130618 h 641350"/>
              <a:gd name="T14" fmla="*/ 355997 w 474663"/>
              <a:gd name="T15" fmla="*/ 89073 h 641350"/>
              <a:gd name="T16" fmla="*/ 207665 w 474663"/>
              <a:gd name="T17" fmla="*/ 89073 h 641350"/>
              <a:gd name="T18" fmla="*/ 47528 w 474663"/>
              <a:gd name="T19" fmla="*/ 249210 h 641350"/>
              <a:gd name="T20" fmla="*/ 47528 w 474663"/>
              <a:gd name="T21" fmla="*/ 641350 h 641350"/>
              <a:gd name="T22" fmla="*/ 0 w 474663"/>
              <a:gd name="T23" fmla="*/ 641350 h 64135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474663" h="641350">
                <a:moveTo>
                  <a:pt x="0" y="641350"/>
                </a:moveTo>
                <a:lnTo>
                  <a:pt x="0" y="249210"/>
                </a:lnTo>
                <a:cubicBezTo>
                  <a:pt x="0" y="134520"/>
                  <a:pt x="92975" y="41545"/>
                  <a:pt x="207665" y="41545"/>
                </a:cubicBezTo>
                <a:lnTo>
                  <a:pt x="355997" y="41545"/>
                </a:lnTo>
                <a:lnTo>
                  <a:pt x="355997" y="0"/>
                </a:lnTo>
                <a:lnTo>
                  <a:pt x="474663" y="65309"/>
                </a:lnTo>
                <a:lnTo>
                  <a:pt x="355997" y="130618"/>
                </a:lnTo>
                <a:lnTo>
                  <a:pt x="355997" y="89073"/>
                </a:lnTo>
                <a:lnTo>
                  <a:pt x="207665" y="89073"/>
                </a:lnTo>
                <a:cubicBezTo>
                  <a:pt x="119224" y="89073"/>
                  <a:pt x="47528" y="160769"/>
                  <a:pt x="47528" y="249210"/>
                </a:cubicBezTo>
                <a:lnTo>
                  <a:pt x="47528" y="641350"/>
                </a:lnTo>
                <a:lnTo>
                  <a:pt x="0" y="641350"/>
                </a:lnTo>
                <a:close/>
              </a:path>
            </a:pathLst>
          </a:custGeom>
          <a:gradFill rotWithShape="1">
            <a:gsLst>
              <a:gs pos="0">
                <a:srgbClr val="9BC1FF"/>
              </a:gs>
              <a:gs pos="100000">
                <a:srgbClr val="3F80CD"/>
              </a:gs>
            </a:gsLst>
            <a:lin ang="5400000"/>
          </a:gradFill>
          <a:ln w="9525" cap="flat" cmpd="sng">
            <a:solidFill>
              <a:srgbClr val="4A7EBB"/>
            </a:solidFill>
            <a:prstDash val="solid"/>
            <a:round/>
            <a:headEnd/>
            <a:tailEnd/>
          </a:ln>
          <a:effectLst>
            <a:outerShdw blurRad="40000" dist="23000" dir="5400000" rotWithShape="0">
              <a:srgbClr val="000000">
                <a:alpha val="34999"/>
              </a:srgbClr>
            </a:outerShdw>
          </a:effectLst>
        </p:spPr>
        <p:txBody>
          <a:bodyPr anchor="ctr"/>
          <a:lstStyle/>
          <a:p>
            <a:endParaRPr lang="en-US"/>
          </a:p>
        </p:txBody>
      </p:sp>
      <p:sp>
        <p:nvSpPr>
          <p:cNvPr id="82" name="Right Arrow 81"/>
          <p:cNvSpPr>
            <a:spLocks noChangeArrowheads="1"/>
          </p:cNvSpPr>
          <p:nvPr/>
        </p:nvSpPr>
        <p:spPr bwMode="auto">
          <a:xfrm>
            <a:off x="3088440" y="3129757"/>
            <a:ext cx="328613" cy="107950"/>
          </a:xfrm>
          <a:prstGeom prst="rightArrow">
            <a:avLst>
              <a:gd name="adj1" fmla="val 50000"/>
              <a:gd name="adj2" fmla="val 50003"/>
            </a:avLst>
          </a:prstGeom>
          <a:gradFill rotWithShape="1">
            <a:gsLst>
              <a:gs pos="0">
                <a:srgbClr val="9BC1FF"/>
              </a:gs>
              <a:gs pos="100000">
                <a:srgbClr val="3F80CD"/>
              </a:gs>
            </a:gsLst>
            <a:lin ang="5400000"/>
          </a:gradFill>
          <a:ln w="9525">
            <a:solidFill>
              <a:srgbClr val="4A7EBB"/>
            </a:solidFill>
            <a:miter lim="800000"/>
            <a:headEnd/>
            <a:tailEnd/>
          </a:ln>
          <a:effectLst>
            <a:outerShdw blurRad="40000" dist="23000" dir="5400000" rotWithShape="0">
              <a:srgbClr val="808080">
                <a:alpha val="34999"/>
              </a:srgbClr>
            </a:outerShdw>
          </a:effectLst>
        </p:spPr>
        <p:txBody>
          <a:bodyPr anchor="ctr"/>
          <a:lstStyle/>
          <a:p>
            <a:pPr algn="ctr" fontAlgn="auto">
              <a:spcBef>
                <a:spcPts val="0"/>
              </a:spcBef>
              <a:spcAft>
                <a:spcPts val="0"/>
              </a:spcAft>
              <a:defRPr/>
            </a:pPr>
            <a:endParaRPr lang="en-US">
              <a:solidFill>
                <a:schemeClr val="lt1"/>
              </a:solidFill>
              <a:latin typeface="+mn-lt"/>
              <a:ea typeface="+mn-ea"/>
            </a:endParaRPr>
          </a:p>
        </p:txBody>
      </p:sp>
      <p:sp>
        <p:nvSpPr>
          <p:cNvPr id="83" name="Right Arrow 82"/>
          <p:cNvSpPr>
            <a:spLocks noChangeArrowheads="1"/>
          </p:cNvSpPr>
          <p:nvPr/>
        </p:nvSpPr>
        <p:spPr bwMode="auto">
          <a:xfrm>
            <a:off x="4452103" y="3136107"/>
            <a:ext cx="317500" cy="106362"/>
          </a:xfrm>
          <a:prstGeom prst="rightArrow">
            <a:avLst>
              <a:gd name="adj1" fmla="val 50000"/>
              <a:gd name="adj2" fmla="val 50000"/>
            </a:avLst>
          </a:prstGeom>
          <a:gradFill rotWithShape="1">
            <a:gsLst>
              <a:gs pos="0">
                <a:srgbClr val="9BC1FF"/>
              </a:gs>
              <a:gs pos="100000">
                <a:srgbClr val="3F80CD"/>
              </a:gs>
            </a:gsLst>
            <a:lin ang="5400000"/>
          </a:gradFill>
          <a:ln w="9525">
            <a:solidFill>
              <a:srgbClr val="4A7EBB"/>
            </a:solidFill>
            <a:miter lim="800000"/>
            <a:headEnd/>
            <a:tailEnd/>
          </a:ln>
          <a:effectLst>
            <a:outerShdw blurRad="40000" dist="23000" dir="5400000" rotWithShape="0">
              <a:srgbClr val="808080">
                <a:alpha val="34999"/>
              </a:srgbClr>
            </a:outerShdw>
          </a:effectLst>
        </p:spPr>
        <p:txBody>
          <a:bodyPr anchor="ctr"/>
          <a:lstStyle/>
          <a:p>
            <a:pPr algn="ctr" fontAlgn="auto">
              <a:spcBef>
                <a:spcPts val="0"/>
              </a:spcBef>
              <a:spcAft>
                <a:spcPts val="0"/>
              </a:spcAft>
              <a:defRPr/>
            </a:pPr>
            <a:endParaRPr lang="en-US">
              <a:solidFill>
                <a:schemeClr val="lt1"/>
              </a:solidFill>
              <a:latin typeface="+mn-lt"/>
              <a:ea typeface="+mn-ea"/>
            </a:endParaRPr>
          </a:p>
        </p:txBody>
      </p:sp>
      <p:sp>
        <p:nvSpPr>
          <p:cNvPr id="85" name="Right Arrow 84"/>
          <p:cNvSpPr>
            <a:spLocks noChangeArrowheads="1"/>
          </p:cNvSpPr>
          <p:nvPr/>
        </p:nvSpPr>
        <p:spPr bwMode="auto">
          <a:xfrm>
            <a:off x="5785603" y="3150394"/>
            <a:ext cx="395287" cy="92075"/>
          </a:xfrm>
          <a:prstGeom prst="rightArrow">
            <a:avLst>
              <a:gd name="adj1" fmla="val 50000"/>
              <a:gd name="adj2" fmla="val 50007"/>
            </a:avLst>
          </a:prstGeom>
          <a:gradFill rotWithShape="1">
            <a:gsLst>
              <a:gs pos="0">
                <a:srgbClr val="9BC1FF"/>
              </a:gs>
              <a:gs pos="100000">
                <a:srgbClr val="3F80CD"/>
              </a:gs>
            </a:gsLst>
            <a:lin ang="5400000"/>
          </a:gradFill>
          <a:ln w="9525">
            <a:solidFill>
              <a:srgbClr val="4A7EBB"/>
            </a:solidFill>
            <a:miter lim="800000"/>
            <a:headEnd/>
            <a:tailEnd/>
          </a:ln>
          <a:effectLst>
            <a:outerShdw blurRad="40000" dist="23000" dir="5400000" rotWithShape="0">
              <a:srgbClr val="808080">
                <a:alpha val="34999"/>
              </a:srgbClr>
            </a:outerShdw>
          </a:effectLst>
        </p:spPr>
        <p:txBody>
          <a:bodyPr anchor="ctr"/>
          <a:lstStyle/>
          <a:p>
            <a:pPr algn="ctr" fontAlgn="auto">
              <a:spcBef>
                <a:spcPts val="0"/>
              </a:spcBef>
              <a:spcAft>
                <a:spcPts val="0"/>
              </a:spcAft>
              <a:defRPr/>
            </a:pPr>
            <a:endParaRPr lang="en-US">
              <a:solidFill>
                <a:schemeClr val="lt1"/>
              </a:solidFill>
              <a:latin typeface="+mn-lt"/>
              <a:ea typeface="+mn-ea"/>
            </a:endParaRPr>
          </a:p>
        </p:txBody>
      </p:sp>
      <p:sp>
        <p:nvSpPr>
          <p:cNvPr id="86" name="Bent Arrow 41"/>
          <p:cNvSpPr>
            <a:spLocks/>
          </p:cNvSpPr>
          <p:nvPr/>
        </p:nvSpPr>
        <p:spPr bwMode="auto">
          <a:xfrm rot="5400000" flipV="1">
            <a:off x="4009190" y="1616869"/>
            <a:ext cx="536575" cy="5292725"/>
          </a:xfrm>
          <a:custGeom>
            <a:avLst/>
            <a:gdLst>
              <a:gd name="T0" fmla="*/ 0 w 536288"/>
              <a:gd name="T1" fmla="*/ 5291498 h 5291498"/>
              <a:gd name="T2" fmla="*/ 0 w 536288"/>
              <a:gd name="T3" fmla="*/ 180992 h 5291498"/>
              <a:gd name="T4" fmla="*/ 139446 w 536288"/>
              <a:gd name="T5" fmla="*/ 41546 h 5291498"/>
              <a:gd name="T6" fmla="*/ 424048 w 536288"/>
              <a:gd name="T7" fmla="*/ 41546 h 5291498"/>
              <a:gd name="T8" fmla="*/ 424048 w 536288"/>
              <a:gd name="T9" fmla="*/ 0 h 5291498"/>
              <a:gd name="T10" fmla="*/ 536288 w 536288"/>
              <a:gd name="T11" fmla="*/ 70656 h 5291498"/>
              <a:gd name="T12" fmla="*/ 424048 w 536288"/>
              <a:gd name="T13" fmla="*/ 141312 h 5291498"/>
              <a:gd name="T14" fmla="*/ 424048 w 536288"/>
              <a:gd name="T15" fmla="*/ 99766 h 5291498"/>
              <a:gd name="T16" fmla="*/ 139446 w 536288"/>
              <a:gd name="T17" fmla="*/ 99766 h 5291498"/>
              <a:gd name="T18" fmla="*/ 58220 w 536288"/>
              <a:gd name="T19" fmla="*/ 180992 h 5291498"/>
              <a:gd name="T20" fmla="*/ 58219 w 536288"/>
              <a:gd name="T21" fmla="*/ 5291498 h 5291498"/>
              <a:gd name="T22" fmla="*/ 0 w 536288"/>
              <a:gd name="T23" fmla="*/ 5291498 h 529149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536288" h="5291498">
                <a:moveTo>
                  <a:pt x="0" y="5291498"/>
                </a:moveTo>
                <a:lnTo>
                  <a:pt x="0" y="180992"/>
                </a:lnTo>
                <a:cubicBezTo>
                  <a:pt x="0" y="103978"/>
                  <a:pt x="62432" y="41546"/>
                  <a:pt x="139446" y="41546"/>
                </a:cubicBezTo>
                <a:lnTo>
                  <a:pt x="424048" y="41546"/>
                </a:lnTo>
                <a:lnTo>
                  <a:pt x="424048" y="0"/>
                </a:lnTo>
                <a:lnTo>
                  <a:pt x="536288" y="70656"/>
                </a:lnTo>
                <a:lnTo>
                  <a:pt x="424048" y="141312"/>
                </a:lnTo>
                <a:lnTo>
                  <a:pt x="424048" y="99766"/>
                </a:lnTo>
                <a:lnTo>
                  <a:pt x="139446" y="99766"/>
                </a:lnTo>
                <a:cubicBezTo>
                  <a:pt x="94586" y="99766"/>
                  <a:pt x="58220" y="136132"/>
                  <a:pt x="58220" y="180992"/>
                </a:cubicBezTo>
                <a:cubicBezTo>
                  <a:pt x="58220" y="1884494"/>
                  <a:pt x="58219" y="3587996"/>
                  <a:pt x="58219" y="5291498"/>
                </a:cubicBezTo>
                <a:lnTo>
                  <a:pt x="0" y="5291498"/>
                </a:lnTo>
                <a:close/>
              </a:path>
            </a:pathLst>
          </a:custGeom>
          <a:gradFill rotWithShape="1">
            <a:gsLst>
              <a:gs pos="0">
                <a:srgbClr val="9BC1FF"/>
              </a:gs>
              <a:gs pos="100000">
                <a:srgbClr val="3F80CD"/>
              </a:gs>
            </a:gsLst>
            <a:lin ang="5400000"/>
          </a:gradFill>
          <a:ln w="9525" cap="flat" cmpd="sng">
            <a:solidFill>
              <a:srgbClr val="4A7EBB"/>
            </a:solidFill>
            <a:prstDash val="solid"/>
            <a:round/>
            <a:headEnd/>
            <a:tailEnd/>
          </a:ln>
          <a:effectLst>
            <a:outerShdw blurRad="40000" dist="23000" dir="5400000" rotWithShape="0">
              <a:srgbClr val="000000">
                <a:alpha val="34999"/>
              </a:srgbClr>
            </a:outerShdw>
          </a:effectLst>
        </p:spPr>
        <p:txBody>
          <a:bodyPr anchor="ctr"/>
          <a:lstStyle/>
          <a:p>
            <a:endParaRPr lang="en-US"/>
          </a:p>
        </p:txBody>
      </p:sp>
      <p:cxnSp>
        <p:nvCxnSpPr>
          <p:cNvPr id="87" name="Straight Connector 86"/>
          <p:cNvCxnSpPr>
            <a:cxnSpLocks noChangeShapeType="1"/>
          </p:cNvCxnSpPr>
          <p:nvPr/>
        </p:nvCxnSpPr>
        <p:spPr bwMode="auto">
          <a:xfrm>
            <a:off x="6923840" y="3486944"/>
            <a:ext cx="0" cy="549275"/>
          </a:xfrm>
          <a:prstGeom prst="line">
            <a:avLst/>
          </a:prstGeom>
          <a:noFill/>
          <a:ln w="57150">
            <a:solidFill>
              <a:schemeClr val="accent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grpSp>
        <p:nvGrpSpPr>
          <p:cNvPr id="123" name="Group 122"/>
          <p:cNvGrpSpPr/>
          <p:nvPr/>
        </p:nvGrpSpPr>
        <p:grpSpPr>
          <a:xfrm>
            <a:off x="1273928" y="4533107"/>
            <a:ext cx="874712" cy="747712"/>
            <a:chOff x="1273928" y="4533107"/>
            <a:chExt cx="874712" cy="747712"/>
          </a:xfrm>
        </p:grpSpPr>
        <p:sp>
          <p:nvSpPr>
            <p:cNvPr id="72" name="Rounded Rectangle 71"/>
            <p:cNvSpPr>
              <a:spLocks noChangeArrowheads="1"/>
            </p:cNvSpPr>
            <p:nvPr/>
          </p:nvSpPr>
          <p:spPr bwMode="auto">
            <a:xfrm>
              <a:off x="1316790" y="4533107"/>
              <a:ext cx="781050" cy="747712"/>
            </a:xfrm>
            <a:prstGeom prst="roundRect">
              <a:avLst>
                <a:gd name="adj" fmla="val 16667"/>
              </a:avLst>
            </a:prstGeom>
            <a:gradFill rotWithShape="1">
              <a:gsLst>
                <a:gs pos="0">
                  <a:srgbClr val="FFB977"/>
                </a:gs>
                <a:gs pos="100000">
                  <a:srgbClr val="FF932B"/>
                </a:gs>
              </a:gsLst>
              <a:lin ang="5400000"/>
            </a:gradFill>
            <a:ln w="9525">
              <a:solidFill>
                <a:srgbClr val="F69240"/>
              </a:solidFill>
              <a:round/>
              <a:headEnd/>
              <a:tailEnd/>
            </a:ln>
            <a:effectLst>
              <a:outerShdw blurRad="40000" dist="23000" dir="5400000" rotWithShape="0">
                <a:srgbClr val="808080">
                  <a:alpha val="34999"/>
                </a:srgbClr>
              </a:outerShdw>
            </a:effectLst>
          </p:spPr>
          <p:txBody>
            <a:bodyPr anchor="ctr"/>
            <a:lstStyle/>
            <a:p>
              <a:pPr algn="ctr" fontAlgn="auto">
                <a:spcBef>
                  <a:spcPts val="0"/>
                </a:spcBef>
                <a:spcAft>
                  <a:spcPts val="0"/>
                </a:spcAft>
                <a:defRPr/>
              </a:pPr>
              <a:endParaRPr lang="en-US">
                <a:solidFill>
                  <a:schemeClr val="lt1"/>
                </a:solidFill>
                <a:latin typeface="+mn-lt"/>
                <a:ea typeface="+mn-ea"/>
              </a:endParaRPr>
            </a:p>
          </p:txBody>
        </p:sp>
        <p:sp>
          <p:nvSpPr>
            <p:cNvPr id="88" name="TextBox 42"/>
            <p:cNvSpPr txBox="1">
              <a:spLocks noChangeArrowheads="1"/>
            </p:cNvSpPr>
            <p:nvPr/>
          </p:nvSpPr>
          <p:spPr bwMode="auto">
            <a:xfrm>
              <a:off x="1273928" y="4556919"/>
              <a:ext cx="874712"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pitchFamily="34" charset="0"/>
                  <a:ea typeface="MS PGothic" pitchFamily="34" charset="-128"/>
                </a:defRPr>
              </a:lvl1pPr>
              <a:lvl2pPr marL="742950" indent="-285750" eaLnBrk="0" hangingPunct="0">
                <a:defRPr sz="2400">
                  <a:solidFill>
                    <a:schemeClr val="tx1"/>
                  </a:solidFill>
                  <a:latin typeface="Calibri" pitchFamily="34" charset="0"/>
                  <a:ea typeface="MS PGothic" pitchFamily="34" charset="-128"/>
                </a:defRPr>
              </a:lvl2pPr>
              <a:lvl3pPr marL="1143000" indent="-228600" eaLnBrk="0" hangingPunct="0">
                <a:defRPr sz="2400">
                  <a:solidFill>
                    <a:schemeClr val="tx1"/>
                  </a:solidFill>
                  <a:latin typeface="Calibri" pitchFamily="34" charset="0"/>
                  <a:ea typeface="MS PGothic" pitchFamily="34" charset="-128"/>
                </a:defRPr>
              </a:lvl3pPr>
              <a:lvl4pPr marL="1600200" indent="-228600" eaLnBrk="0" hangingPunct="0">
                <a:defRPr sz="2400">
                  <a:solidFill>
                    <a:schemeClr val="tx1"/>
                  </a:solidFill>
                  <a:latin typeface="Calibri" pitchFamily="34" charset="0"/>
                  <a:ea typeface="MS PGothic" pitchFamily="34" charset="-128"/>
                </a:defRPr>
              </a:lvl4pPr>
              <a:lvl5pPr marL="2057400" indent="-228600" eaLnBrk="0" hangingPunct="0">
                <a:defRPr sz="2400">
                  <a:solidFill>
                    <a:schemeClr val="tx1"/>
                  </a:solidFill>
                  <a:latin typeface="Calibri" pitchFamily="34" charset="0"/>
                  <a:ea typeface="MS PGothic" pitchFamily="34" charset="-128"/>
                </a:defRPr>
              </a:lvl5pPr>
              <a:lvl6pPr marL="25146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6pPr>
              <a:lvl7pPr marL="29718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7pPr>
              <a:lvl8pPr marL="34290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8pPr>
              <a:lvl9pPr marL="38862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9pPr>
            </a:lstStyle>
            <a:p>
              <a:pPr algn="ctr" eaLnBrk="1" hangingPunct="1"/>
              <a:r>
                <a:rPr lang="en-US" sz="1200" b="1" dirty="0">
                  <a:solidFill>
                    <a:srgbClr val="FFFFFF"/>
                  </a:solidFill>
                </a:rPr>
                <a:t>Collapse </a:t>
              </a:r>
              <a:r>
                <a:rPr lang="en-US" sz="1200" b="1" dirty="0" err="1">
                  <a:solidFill>
                    <a:srgbClr val="FFFFFF"/>
                  </a:solidFill>
                </a:rPr>
                <a:t>probesets</a:t>
              </a:r>
              <a:r>
                <a:rPr lang="en-US" sz="1200" b="1" dirty="0">
                  <a:solidFill>
                    <a:srgbClr val="FFFFFF"/>
                  </a:solidFill>
                </a:rPr>
                <a:t> to genes</a:t>
              </a:r>
            </a:p>
          </p:txBody>
        </p:sp>
      </p:grpSp>
      <p:sp>
        <p:nvSpPr>
          <p:cNvPr id="89" name="Right Arrow 88"/>
          <p:cNvSpPr>
            <a:spLocks noChangeArrowheads="1"/>
          </p:cNvSpPr>
          <p:nvPr/>
        </p:nvSpPr>
        <p:spPr bwMode="auto">
          <a:xfrm>
            <a:off x="5444290" y="4844257"/>
            <a:ext cx="409575" cy="106362"/>
          </a:xfrm>
          <a:prstGeom prst="rightArrow">
            <a:avLst>
              <a:gd name="adj1" fmla="val 50000"/>
              <a:gd name="adj2" fmla="val 50006"/>
            </a:avLst>
          </a:prstGeom>
          <a:gradFill rotWithShape="1">
            <a:gsLst>
              <a:gs pos="0">
                <a:srgbClr val="9BC1FF"/>
              </a:gs>
              <a:gs pos="100000">
                <a:srgbClr val="3F80CD"/>
              </a:gs>
            </a:gsLst>
            <a:lin ang="5400000"/>
          </a:gradFill>
          <a:ln w="9525">
            <a:solidFill>
              <a:srgbClr val="4A7EBB"/>
            </a:solidFill>
            <a:miter lim="800000"/>
            <a:headEnd/>
            <a:tailEnd/>
          </a:ln>
          <a:effectLst>
            <a:outerShdw blurRad="40000" dist="23000" dir="5400000" rotWithShape="0">
              <a:srgbClr val="808080">
                <a:alpha val="34999"/>
              </a:srgbClr>
            </a:outerShdw>
          </a:effectLst>
        </p:spPr>
        <p:txBody>
          <a:bodyPr anchor="ctr"/>
          <a:lstStyle/>
          <a:p>
            <a:pPr algn="ctr" fontAlgn="auto">
              <a:spcBef>
                <a:spcPts val="0"/>
              </a:spcBef>
              <a:spcAft>
                <a:spcPts val="0"/>
              </a:spcAft>
              <a:defRPr/>
            </a:pPr>
            <a:endParaRPr lang="en-US">
              <a:solidFill>
                <a:schemeClr val="lt1"/>
              </a:solidFill>
              <a:latin typeface="+mn-lt"/>
              <a:ea typeface="+mn-ea"/>
            </a:endParaRPr>
          </a:p>
        </p:txBody>
      </p:sp>
      <p:grpSp>
        <p:nvGrpSpPr>
          <p:cNvPr id="119" name="Group 118"/>
          <p:cNvGrpSpPr/>
          <p:nvPr/>
        </p:nvGrpSpPr>
        <p:grpSpPr>
          <a:xfrm>
            <a:off x="1999415" y="2785269"/>
            <a:ext cx="1111250" cy="771525"/>
            <a:chOff x="1999415" y="2785269"/>
            <a:chExt cx="1111250" cy="771525"/>
          </a:xfrm>
        </p:grpSpPr>
        <p:sp>
          <p:nvSpPr>
            <p:cNvPr id="67" name="Rounded Rectangle 66"/>
            <p:cNvSpPr>
              <a:spLocks noChangeArrowheads="1"/>
            </p:cNvSpPr>
            <p:nvPr/>
          </p:nvSpPr>
          <p:spPr bwMode="auto">
            <a:xfrm>
              <a:off x="2023228" y="2785269"/>
              <a:ext cx="1054100" cy="771525"/>
            </a:xfrm>
            <a:prstGeom prst="roundRect">
              <a:avLst>
                <a:gd name="adj" fmla="val 16667"/>
              </a:avLst>
            </a:prstGeom>
            <a:gradFill rotWithShape="1">
              <a:gsLst>
                <a:gs pos="0">
                  <a:srgbClr val="FFB977"/>
                </a:gs>
                <a:gs pos="100000">
                  <a:srgbClr val="FF932B"/>
                </a:gs>
              </a:gsLst>
              <a:lin ang="5400000"/>
            </a:gradFill>
            <a:ln w="9525">
              <a:solidFill>
                <a:srgbClr val="F69240"/>
              </a:solidFill>
              <a:round/>
              <a:headEnd/>
              <a:tailEnd/>
            </a:ln>
            <a:effectLst>
              <a:outerShdw blurRad="40000" dist="23000" dir="5400000" rotWithShape="0">
                <a:srgbClr val="808080">
                  <a:alpha val="34999"/>
                </a:srgbClr>
              </a:outerShdw>
            </a:effectLst>
          </p:spPr>
          <p:txBody>
            <a:bodyPr anchor="ctr"/>
            <a:lstStyle/>
            <a:p>
              <a:pPr algn="ctr" fontAlgn="auto">
                <a:spcBef>
                  <a:spcPts val="0"/>
                </a:spcBef>
                <a:spcAft>
                  <a:spcPts val="0"/>
                </a:spcAft>
                <a:defRPr/>
              </a:pPr>
              <a:endParaRPr lang="en-US">
                <a:solidFill>
                  <a:schemeClr val="lt1"/>
                </a:solidFill>
                <a:latin typeface="+mn-lt"/>
                <a:ea typeface="+mn-ea"/>
              </a:endParaRPr>
            </a:p>
          </p:txBody>
        </p:sp>
        <p:sp>
          <p:nvSpPr>
            <p:cNvPr id="92" name="TextBox 48"/>
            <p:cNvSpPr txBox="1">
              <a:spLocks noChangeArrowheads="1"/>
            </p:cNvSpPr>
            <p:nvPr/>
          </p:nvSpPr>
          <p:spPr bwMode="auto">
            <a:xfrm>
              <a:off x="1999415" y="2861469"/>
              <a:ext cx="111125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pitchFamily="34" charset="0"/>
                  <a:ea typeface="MS PGothic" pitchFamily="34" charset="-128"/>
                </a:defRPr>
              </a:lvl1pPr>
              <a:lvl2pPr marL="742950" indent="-285750" eaLnBrk="0" hangingPunct="0">
                <a:defRPr sz="2400">
                  <a:solidFill>
                    <a:schemeClr val="tx1"/>
                  </a:solidFill>
                  <a:latin typeface="Calibri" pitchFamily="34" charset="0"/>
                  <a:ea typeface="MS PGothic" pitchFamily="34" charset="-128"/>
                </a:defRPr>
              </a:lvl2pPr>
              <a:lvl3pPr marL="1143000" indent="-228600" eaLnBrk="0" hangingPunct="0">
                <a:defRPr sz="2400">
                  <a:solidFill>
                    <a:schemeClr val="tx1"/>
                  </a:solidFill>
                  <a:latin typeface="Calibri" pitchFamily="34" charset="0"/>
                  <a:ea typeface="MS PGothic" pitchFamily="34" charset="-128"/>
                </a:defRPr>
              </a:lvl3pPr>
              <a:lvl4pPr marL="1600200" indent="-228600" eaLnBrk="0" hangingPunct="0">
                <a:defRPr sz="2400">
                  <a:solidFill>
                    <a:schemeClr val="tx1"/>
                  </a:solidFill>
                  <a:latin typeface="Calibri" pitchFamily="34" charset="0"/>
                  <a:ea typeface="MS PGothic" pitchFamily="34" charset="-128"/>
                </a:defRPr>
              </a:lvl4pPr>
              <a:lvl5pPr marL="2057400" indent="-228600" eaLnBrk="0" hangingPunct="0">
                <a:defRPr sz="2400">
                  <a:solidFill>
                    <a:schemeClr val="tx1"/>
                  </a:solidFill>
                  <a:latin typeface="Calibri" pitchFamily="34" charset="0"/>
                  <a:ea typeface="MS PGothic" pitchFamily="34" charset="-128"/>
                </a:defRPr>
              </a:lvl5pPr>
              <a:lvl6pPr marL="25146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6pPr>
              <a:lvl7pPr marL="29718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7pPr>
              <a:lvl8pPr marL="34290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8pPr>
              <a:lvl9pPr marL="38862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9pPr>
            </a:lstStyle>
            <a:p>
              <a:pPr algn="ctr" eaLnBrk="1" hangingPunct="1"/>
              <a:r>
                <a:rPr lang="en-US" sz="1200" b="1" dirty="0">
                  <a:solidFill>
                    <a:srgbClr val="FFFFFF"/>
                  </a:solidFill>
                </a:rPr>
                <a:t>Download expression data</a:t>
              </a:r>
            </a:p>
          </p:txBody>
        </p:sp>
      </p:grpSp>
      <p:grpSp>
        <p:nvGrpSpPr>
          <p:cNvPr id="120" name="Group 119"/>
          <p:cNvGrpSpPr/>
          <p:nvPr/>
        </p:nvGrpSpPr>
        <p:grpSpPr>
          <a:xfrm>
            <a:off x="3483728" y="2815432"/>
            <a:ext cx="874712" cy="730250"/>
            <a:chOff x="3483728" y="2815432"/>
            <a:chExt cx="874712" cy="730250"/>
          </a:xfrm>
        </p:grpSpPr>
        <p:sp>
          <p:nvSpPr>
            <p:cNvPr id="68" name="Rectangle 67"/>
            <p:cNvSpPr>
              <a:spLocks noChangeArrowheads="1"/>
            </p:cNvSpPr>
            <p:nvPr/>
          </p:nvSpPr>
          <p:spPr bwMode="auto">
            <a:xfrm rot="18914044">
              <a:off x="3567865" y="2815432"/>
              <a:ext cx="723900" cy="730250"/>
            </a:xfrm>
            <a:prstGeom prst="rect">
              <a:avLst/>
            </a:prstGeom>
            <a:solidFill>
              <a:srgbClr val="FDEADA"/>
            </a:solidFill>
            <a:ln w="9525">
              <a:solidFill>
                <a:srgbClr val="F79646"/>
              </a:solidFill>
              <a:miter lim="800000"/>
              <a:headEnd/>
              <a:tailEnd/>
            </a:ln>
            <a:effectLst>
              <a:outerShdw blurRad="40000" dist="23000" dir="5400000" rotWithShape="0">
                <a:srgbClr val="808080">
                  <a:alpha val="34999"/>
                </a:srgbClr>
              </a:outerShdw>
            </a:effectLst>
          </p:spPr>
          <p:txBody>
            <a:bodyPr anchor="ctr"/>
            <a:lstStyle/>
            <a:p>
              <a:pPr algn="ctr" fontAlgn="auto">
                <a:spcBef>
                  <a:spcPts val="0"/>
                </a:spcBef>
                <a:spcAft>
                  <a:spcPts val="0"/>
                </a:spcAft>
                <a:defRPr/>
              </a:pPr>
              <a:endParaRPr lang="en-US">
                <a:solidFill>
                  <a:schemeClr val="lt1"/>
                </a:solidFill>
                <a:latin typeface="+mn-lt"/>
                <a:ea typeface="+mn-ea"/>
              </a:endParaRPr>
            </a:p>
          </p:txBody>
        </p:sp>
        <p:sp>
          <p:nvSpPr>
            <p:cNvPr id="93" name="TextBox 92"/>
            <p:cNvSpPr txBox="1"/>
            <p:nvPr/>
          </p:nvSpPr>
          <p:spPr>
            <a:xfrm>
              <a:off x="3483728" y="2958307"/>
              <a:ext cx="874712" cy="461962"/>
            </a:xfrm>
            <a:prstGeom prst="rect">
              <a:avLst/>
            </a:prstGeom>
            <a:noFill/>
          </p:spPr>
          <p:txBody>
            <a:bodyPr>
              <a:spAutoFit/>
            </a:bodyPr>
            <a:lstStyle/>
            <a:p>
              <a:pPr algn="ctr" fontAlgn="auto">
                <a:spcBef>
                  <a:spcPts val="0"/>
                </a:spcBef>
                <a:spcAft>
                  <a:spcPts val="0"/>
                </a:spcAft>
                <a:defRPr/>
              </a:pPr>
              <a:r>
                <a:rPr lang="en-US" sz="1200" b="1" dirty="0" err="1">
                  <a:solidFill>
                    <a:schemeClr val="accent1">
                      <a:lumMod val="75000"/>
                    </a:schemeClr>
                  </a:solidFill>
                  <a:latin typeface="+mn-lt"/>
                  <a:ea typeface="+mn-ea"/>
                </a:rPr>
                <a:t>Affymetrix</a:t>
              </a:r>
              <a:endParaRPr lang="en-US" sz="1200" b="1" dirty="0">
                <a:solidFill>
                  <a:schemeClr val="accent1">
                    <a:lumMod val="75000"/>
                  </a:schemeClr>
                </a:solidFill>
                <a:latin typeface="+mn-lt"/>
                <a:ea typeface="+mn-ea"/>
              </a:endParaRPr>
            </a:p>
            <a:p>
              <a:pPr algn="ctr" fontAlgn="auto">
                <a:spcBef>
                  <a:spcPts val="0"/>
                </a:spcBef>
                <a:spcAft>
                  <a:spcPts val="0"/>
                </a:spcAft>
                <a:defRPr/>
              </a:pPr>
              <a:r>
                <a:rPr lang="en-US" sz="1200" b="1" dirty="0">
                  <a:solidFill>
                    <a:schemeClr val="accent1">
                      <a:lumMod val="75000"/>
                    </a:schemeClr>
                  </a:solidFill>
                  <a:latin typeface="+mn-lt"/>
                  <a:ea typeface="+mn-ea"/>
                </a:rPr>
                <a:t>platform</a:t>
              </a:r>
            </a:p>
          </p:txBody>
        </p:sp>
      </p:grpSp>
      <p:grpSp>
        <p:nvGrpSpPr>
          <p:cNvPr id="121" name="Group 120"/>
          <p:cNvGrpSpPr/>
          <p:nvPr/>
        </p:nvGrpSpPr>
        <p:grpSpPr>
          <a:xfrm>
            <a:off x="4848183" y="2815432"/>
            <a:ext cx="874713" cy="730250"/>
            <a:chOff x="4848183" y="2815432"/>
            <a:chExt cx="874713" cy="730250"/>
          </a:xfrm>
        </p:grpSpPr>
        <p:sp>
          <p:nvSpPr>
            <p:cNvPr id="84" name="Rectangle 83"/>
            <p:cNvSpPr>
              <a:spLocks noChangeArrowheads="1"/>
            </p:cNvSpPr>
            <p:nvPr/>
          </p:nvSpPr>
          <p:spPr bwMode="auto">
            <a:xfrm rot="18914044">
              <a:off x="4909303" y="2815432"/>
              <a:ext cx="723900" cy="730250"/>
            </a:xfrm>
            <a:prstGeom prst="rect">
              <a:avLst/>
            </a:prstGeom>
            <a:solidFill>
              <a:srgbClr val="FDEADA"/>
            </a:solidFill>
            <a:ln w="9525">
              <a:solidFill>
                <a:srgbClr val="F79646"/>
              </a:solidFill>
              <a:miter lim="800000"/>
              <a:headEnd/>
              <a:tailEnd/>
            </a:ln>
            <a:effectLst>
              <a:outerShdw blurRad="40000" dist="23000" dir="5400000" rotWithShape="0">
                <a:srgbClr val="808080">
                  <a:alpha val="34999"/>
                </a:srgbClr>
              </a:outerShdw>
            </a:effectLst>
          </p:spPr>
          <p:txBody>
            <a:bodyPr anchor="ctr"/>
            <a:lstStyle/>
            <a:p>
              <a:pPr algn="ctr" fontAlgn="auto">
                <a:spcBef>
                  <a:spcPts val="0"/>
                </a:spcBef>
                <a:spcAft>
                  <a:spcPts val="0"/>
                </a:spcAft>
                <a:defRPr/>
              </a:pPr>
              <a:endParaRPr lang="en-US">
                <a:solidFill>
                  <a:schemeClr val="lt1"/>
                </a:solidFill>
                <a:latin typeface="+mn-lt"/>
                <a:ea typeface="+mn-ea"/>
              </a:endParaRPr>
            </a:p>
          </p:txBody>
        </p:sp>
        <p:sp>
          <p:nvSpPr>
            <p:cNvPr id="94" name="TextBox 93"/>
            <p:cNvSpPr txBox="1"/>
            <p:nvPr/>
          </p:nvSpPr>
          <p:spPr>
            <a:xfrm>
              <a:off x="4848183" y="3042057"/>
              <a:ext cx="874713" cy="276999"/>
            </a:xfrm>
            <a:prstGeom prst="rect">
              <a:avLst/>
            </a:prstGeom>
            <a:noFill/>
          </p:spPr>
          <p:txBody>
            <a:bodyPr>
              <a:spAutoFit/>
            </a:bodyPr>
            <a:lstStyle/>
            <a:p>
              <a:pPr algn="ctr" fontAlgn="auto">
                <a:spcBef>
                  <a:spcPts val="0"/>
                </a:spcBef>
                <a:spcAft>
                  <a:spcPts val="0"/>
                </a:spcAft>
                <a:defRPr/>
              </a:pPr>
              <a:r>
                <a:rPr lang="en-US" sz="1200" b="1" dirty="0">
                  <a:solidFill>
                    <a:schemeClr val="accent1">
                      <a:lumMod val="75000"/>
                    </a:schemeClr>
                  </a:solidFill>
                  <a:latin typeface="+mn-lt"/>
                  <a:ea typeface="+mn-ea"/>
                </a:rPr>
                <a:t>Raw </a:t>
              </a:r>
              <a:r>
                <a:rPr lang="en-US" sz="1200" b="1" dirty="0" smtClean="0">
                  <a:solidFill>
                    <a:schemeClr val="accent1">
                      <a:lumMod val="75000"/>
                    </a:schemeClr>
                  </a:solidFill>
                  <a:latin typeface="+mn-lt"/>
                  <a:ea typeface="+mn-ea"/>
                </a:rPr>
                <a:t>data?</a:t>
              </a:r>
              <a:endParaRPr lang="en-US" sz="1200" b="1" dirty="0">
                <a:solidFill>
                  <a:schemeClr val="accent1">
                    <a:lumMod val="75000"/>
                  </a:schemeClr>
                </a:solidFill>
                <a:latin typeface="+mn-lt"/>
                <a:ea typeface="+mn-ea"/>
              </a:endParaRPr>
            </a:p>
          </p:txBody>
        </p:sp>
      </p:grpSp>
      <p:grpSp>
        <p:nvGrpSpPr>
          <p:cNvPr id="122" name="Group 121"/>
          <p:cNvGrpSpPr/>
          <p:nvPr/>
        </p:nvGrpSpPr>
        <p:grpSpPr>
          <a:xfrm>
            <a:off x="6188828" y="2910682"/>
            <a:ext cx="1492250" cy="563562"/>
            <a:chOff x="6188828" y="2910682"/>
            <a:chExt cx="1492250" cy="563562"/>
          </a:xfrm>
        </p:grpSpPr>
        <p:sp>
          <p:nvSpPr>
            <p:cNvPr id="69" name="Rounded Rectangle 68"/>
            <p:cNvSpPr>
              <a:spLocks noChangeArrowheads="1"/>
            </p:cNvSpPr>
            <p:nvPr/>
          </p:nvSpPr>
          <p:spPr bwMode="auto">
            <a:xfrm>
              <a:off x="6188828" y="2910682"/>
              <a:ext cx="1492250" cy="563562"/>
            </a:xfrm>
            <a:prstGeom prst="roundRect">
              <a:avLst>
                <a:gd name="adj" fmla="val 16667"/>
              </a:avLst>
            </a:prstGeom>
            <a:gradFill rotWithShape="1">
              <a:gsLst>
                <a:gs pos="0">
                  <a:srgbClr val="FFB977"/>
                </a:gs>
                <a:gs pos="100000">
                  <a:srgbClr val="FF932B"/>
                </a:gs>
              </a:gsLst>
              <a:lin ang="5400000"/>
            </a:gradFill>
            <a:ln w="9525">
              <a:solidFill>
                <a:srgbClr val="F69240"/>
              </a:solidFill>
              <a:round/>
              <a:headEnd/>
              <a:tailEnd/>
            </a:ln>
            <a:effectLst>
              <a:outerShdw blurRad="40000" dist="23000" dir="5400000" rotWithShape="0">
                <a:srgbClr val="808080">
                  <a:alpha val="34999"/>
                </a:srgbClr>
              </a:outerShdw>
            </a:effectLst>
          </p:spPr>
          <p:txBody>
            <a:bodyPr anchor="ctr"/>
            <a:lstStyle/>
            <a:p>
              <a:pPr algn="ctr" fontAlgn="auto">
                <a:spcBef>
                  <a:spcPts val="0"/>
                </a:spcBef>
                <a:spcAft>
                  <a:spcPts val="0"/>
                </a:spcAft>
                <a:defRPr/>
              </a:pPr>
              <a:endParaRPr lang="en-US">
                <a:solidFill>
                  <a:schemeClr val="lt1"/>
                </a:solidFill>
                <a:latin typeface="+mn-lt"/>
                <a:ea typeface="+mn-ea"/>
              </a:endParaRPr>
            </a:p>
          </p:txBody>
        </p:sp>
        <p:sp>
          <p:nvSpPr>
            <p:cNvPr id="95" name="TextBox 51"/>
            <p:cNvSpPr txBox="1">
              <a:spLocks noChangeArrowheads="1"/>
            </p:cNvSpPr>
            <p:nvPr/>
          </p:nvSpPr>
          <p:spPr bwMode="auto">
            <a:xfrm>
              <a:off x="6261853" y="2947194"/>
              <a:ext cx="13589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pitchFamily="34" charset="0"/>
                  <a:ea typeface="MS PGothic" pitchFamily="34" charset="-128"/>
                </a:defRPr>
              </a:lvl1pPr>
              <a:lvl2pPr marL="742950" indent="-285750" eaLnBrk="0" hangingPunct="0">
                <a:defRPr sz="2400">
                  <a:solidFill>
                    <a:schemeClr val="tx1"/>
                  </a:solidFill>
                  <a:latin typeface="Calibri" pitchFamily="34" charset="0"/>
                  <a:ea typeface="MS PGothic" pitchFamily="34" charset="-128"/>
                </a:defRPr>
              </a:lvl2pPr>
              <a:lvl3pPr marL="1143000" indent="-228600" eaLnBrk="0" hangingPunct="0">
                <a:defRPr sz="2400">
                  <a:solidFill>
                    <a:schemeClr val="tx1"/>
                  </a:solidFill>
                  <a:latin typeface="Calibri" pitchFamily="34" charset="0"/>
                  <a:ea typeface="MS PGothic" pitchFamily="34" charset="-128"/>
                </a:defRPr>
              </a:lvl3pPr>
              <a:lvl4pPr marL="1600200" indent="-228600" eaLnBrk="0" hangingPunct="0">
                <a:defRPr sz="2400">
                  <a:solidFill>
                    <a:schemeClr val="tx1"/>
                  </a:solidFill>
                  <a:latin typeface="Calibri" pitchFamily="34" charset="0"/>
                  <a:ea typeface="MS PGothic" pitchFamily="34" charset="-128"/>
                </a:defRPr>
              </a:lvl4pPr>
              <a:lvl5pPr marL="2057400" indent="-228600" eaLnBrk="0" hangingPunct="0">
                <a:defRPr sz="2400">
                  <a:solidFill>
                    <a:schemeClr val="tx1"/>
                  </a:solidFill>
                  <a:latin typeface="Calibri" pitchFamily="34" charset="0"/>
                  <a:ea typeface="MS PGothic" pitchFamily="34" charset="-128"/>
                </a:defRPr>
              </a:lvl5pPr>
              <a:lvl6pPr marL="25146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6pPr>
              <a:lvl7pPr marL="29718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7pPr>
              <a:lvl8pPr marL="34290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8pPr>
              <a:lvl9pPr marL="38862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9pPr>
            </a:lstStyle>
            <a:p>
              <a:pPr algn="ctr" eaLnBrk="1" hangingPunct="1"/>
              <a:r>
                <a:rPr lang="en-US" sz="1200" b="1" dirty="0">
                  <a:solidFill>
                    <a:srgbClr val="FFFFFF"/>
                  </a:solidFill>
                </a:rPr>
                <a:t>(f) RMA </a:t>
              </a:r>
              <a:br>
                <a:rPr lang="en-US" sz="1200" b="1" dirty="0">
                  <a:solidFill>
                    <a:srgbClr val="FFFFFF"/>
                  </a:solidFill>
                </a:rPr>
              </a:br>
              <a:r>
                <a:rPr lang="en-US" sz="1200" b="1" dirty="0">
                  <a:solidFill>
                    <a:srgbClr val="FFFFFF"/>
                  </a:solidFill>
                </a:rPr>
                <a:t>re-normalization</a:t>
              </a:r>
            </a:p>
          </p:txBody>
        </p:sp>
      </p:grpSp>
      <p:sp>
        <p:nvSpPr>
          <p:cNvPr id="96" name="TextBox 95"/>
          <p:cNvSpPr txBox="1"/>
          <p:nvPr/>
        </p:nvSpPr>
        <p:spPr>
          <a:xfrm>
            <a:off x="4408406" y="2851944"/>
            <a:ext cx="455613" cy="277813"/>
          </a:xfrm>
          <a:prstGeom prst="rect">
            <a:avLst/>
          </a:prstGeom>
          <a:noFill/>
        </p:spPr>
        <p:txBody>
          <a:bodyPr>
            <a:spAutoFit/>
          </a:bodyPr>
          <a:lstStyle/>
          <a:p>
            <a:pPr algn="ctr" fontAlgn="auto">
              <a:spcBef>
                <a:spcPts val="0"/>
              </a:spcBef>
              <a:spcAft>
                <a:spcPts val="0"/>
              </a:spcAft>
              <a:defRPr/>
            </a:pPr>
            <a:r>
              <a:rPr lang="en-US" sz="1200" b="1" dirty="0">
                <a:solidFill>
                  <a:schemeClr val="accent1">
                    <a:lumMod val="75000"/>
                  </a:schemeClr>
                </a:solidFill>
                <a:latin typeface="+mn-lt"/>
                <a:ea typeface="+mn-ea"/>
              </a:rPr>
              <a:t>Y</a:t>
            </a:r>
          </a:p>
        </p:txBody>
      </p:sp>
      <p:sp>
        <p:nvSpPr>
          <p:cNvPr id="97" name="TextBox 96"/>
          <p:cNvSpPr txBox="1"/>
          <p:nvPr/>
        </p:nvSpPr>
        <p:spPr>
          <a:xfrm>
            <a:off x="5722103" y="2864644"/>
            <a:ext cx="457200" cy="277813"/>
          </a:xfrm>
          <a:prstGeom prst="rect">
            <a:avLst/>
          </a:prstGeom>
          <a:noFill/>
        </p:spPr>
        <p:txBody>
          <a:bodyPr>
            <a:spAutoFit/>
          </a:bodyPr>
          <a:lstStyle/>
          <a:p>
            <a:pPr algn="ctr" fontAlgn="auto">
              <a:spcBef>
                <a:spcPts val="0"/>
              </a:spcBef>
              <a:spcAft>
                <a:spcPts val="0"/>
              </a:spcAft>
              <a:defRPr/>
            </a:pPr>
            <a:r>
              <a:rPr lang="en-US" sz="1200" b="1" dirty="0">
                <a:solidFill>
                  <a:schemeClr val="accent1">
                    <a:lumMod val="75000"/>
                  </a:schemeClr>
                </a:solidFill>
                <a:latin typeface="+mn-lt"/>
                <a:ea typeface="+mn-ea"/>
              </a:rPr>
              <a:t>Y</a:t>
            </a:r>
          </a:p>
        </p:txBody>
      </p:sp>
      <p:sp>
        <p:nvSpPr>
          <p:cNvPr id="98" name="TextBox 97"/>
          <p:cNvSpPr txBox="1"/>
          <p:nvPr/>
        </p:nvSpPr>
        <p:spPr>
          <a:xfrm>
            <a:off x="3931403" y="3659982"/>
            <a:ext cx="339725" cy="276225"/>
          </a:xfrm>
          <a:prstGeom prst="rect">
            <a:avLst/>
          </a:prstGeom>
          <a:noFill/>
        </p:spPr>
        <p:txBody>
          <a:bodyPr>
            <a:spAutoFit/>
          </a:bodyPr>
          <a:lstStyle/>
          <a:p>
            <a:pPr algn="ctr" fontAlgn="auto">
              <a:spcBef>
                <a:spcPts val="0"/>
              </a:spcBef>
              <a:spcAft>
                <a:spcPts val="0"/>
              </a:spcAft>
              <a:defRPr/>
            </a:pPr>
            <a:r>
              <a:rPr lang="en-US" sz="1200" b="1" dirty="0">
                <a:solidFill>
                  <a:schemeClr val="accent1">
                    <a:lumMod val="75000"/>
                  </a:schemeClr>
                </a:solidFill>
                <a:latin typeface="+mn-lt"/>
                <a:ea typeface="+mn-ea"/>
              </a:rPr>
              <a:t>N</a:t>
            </a:r>
          </a:p>
        </p:txBody>
      </p:sp>
      <p:sp>
        <p:nvSpPr>
          <p:cNvPr id="99" name="Right Arrow 98"/>
          <p:cNvSpPr>
            <a:spLocks noChangeArrowheads="1"/>
          </p:cNvSpPr>
          <p:nvPr/>
        </p:nvSpPr>
        <p:spPr bwMode="auto">
          <a:xfrm rot="5400000">
            <a:off x="3795672" y="3797300"/>
            <a:ext cx="260350" cy="106363"/>
          </a:xfrm>
          <a:prstGeom prst="rightArrow">
            <a:avLst>
              <a:gd name="adj1" fmla="val 50000"/>
              <a:gd name="adj2" fmla="val 49998"/>
            </a:avLst>
          </a:prstGeom>
          <a:gradFill rotWithShape="1">
            <a:gsLst>
              <a:gs pos="0">
                <a:srgbClr val="9BC1FF"/>
              </a:gs>
              <a:gs pos="100000">
                <a:srgbClr val="3F80CD"/>
              </a:gs>
            </a:gsLst>
            <a:lin ang="5400000"/>
          </a:gradFill>
          <a:ln w="9525">
            <a:solidFill>
              <a:srgbClr val="4A7EBB"/>
            </a:solidFill>
            <a:miter lim="800000"/>
            <a:headEnd/>
            <a:tailEnd/>
          </a:ln>
          <a:effectLst>
            <a:outerShdw blurRad="40000" dist="23000" dir="5400000" rotWithShape="0">
              <a:srgbClr val="808080">
                <a:alpha val="34999"/>
              </a:srgbClr>
            </a:outerShdw>
          </a:effectLst>
        </p:spPr>
        <p:txBody>
          <a:bodyPr anchor="ctr"/>
          <a:lstStyle/>
          <a:p>
            <a:pPr algn="ctr" fontAlgn="auto">
              <a:spcBef>
                <a:spcPts val="0"/>
              </a:spcBef>
              <a:spcAft>
                <a:spcPts val="0"/>
              </a:spcAft>
              <a:defRPr/>
            </a:pPr>
            <a:endParaRPr lang="en-US">
              <a:solidFill>
                <a:schemeClr val="lt1"/>
              </a:solidFill>
              <a:latin typeface="+mn-lt"/>
              <a:ea typeface="+mn-ea"/>
            </a:endParaRPr>
          </a:p>
        </p:txBody>
      </p:sp>
      <p:sp>
        <p:nvSpPr>
          <p:cNvPr id="100" name="Right Arrow 99"/>
          <p:cNvSpPr>
            <a:spLocks noChangeArrowheads="1"/>
          </p:cNvSpPr>
          <p:nvPr/>
        </p:nvSpPr>
        <p:spPr bwMode="auto">
          <a:xfrm rot="5400000">
            <a:off x="5136315" y="3799682"/>
            <a:ext cx="261938" cy="106362"/>
          </a:xfrm>
          <a:prstGeom prst="rightArrow">
            <a:avLst>
              <a:gd name="adj1" fmla="val 50000"/>
              <a:gd name="adj2" fmla="val 49995"/>
            </a:avLst>
          </a:prstGeom>
          <a:gradFill rotWithShape="1">
            <a:gsLst>
              <a:gs pos="0">
                <a:srgbClr val="9BC1FF"/>
              </a:gs>
              <a:gs pos="100000">
                <a:srgbClr val="3F80CD"/>
              </a:gs>
            </a:gsLst>
            <a:lin ang="5400000"/>
          </a:gradFill>
          <a:ln w="9525">
            <a:solidFill>
              <a:srgbClr val="4A7EBB"/>
            </a:solidFill>
            <a:miter lim="800000"/>
            <a:headEnd/>
            <a:tailEnd/>
          </a:ln>
          <a:effectLst>
            <a:outerShdw blurRad="40000" dist="23000" dir="5400000" rotWithShape="0">
              <a:srgbClr val="808080">
                <a:alpha val="34999"/>
              </a:srgbClr>
            </a:outerShdw>
          </a:effectLst>
        </p:spPr>
        <p:txBody>
          <a:bodyPr anchor="ctr"/>
          <a:lstStyle/>
          <a:p>
            <a:pPr algn="ctr" fontAlgn="auto">
              <a:spcBef>
                <a:spcPts val="0"/>
              </a:spcBef>
              <a:spcAft>
                <a:spcPts val="0"/>
              </a:spcAft>
              <a:defRPr/>
            </a:pPr>
            <a:endParaRPr lang="en-US">
              <a:solidFill>
                <a:schemeClr val="lt1"/>
              </a:solidFill>
              <a:latin typeface="+mn-lt"/>
              <a:ea typeface="+mn-ea"/>
            </a:endParaRPr>
          </a:p>
        </p:txBody>
      </p:sp>
      <p:sp>
        <p:nvSpPr>
          <p:cNvPr id="101" name="TextBox 100"/>
          <p:cNvSpPr txBox="1"/>
          <p:nvPr/>
        </p:nvSpPr>
        <p:spPr>
          <a:xfrm>
            <a:off x="5285540" y="3672682"/>
            <a:ext cx="338138" cy="276225"/>
          </a:xfrm>
          <a:prstGeom prst="rect">
            <a:avLst/>
          </a:prstGeom>
          <a:noFill/>
        </p:spPr>
        <p:txBody>
          <a:bodyPr>
            <a:spAutoFit/>
          </a:bodyPr>
          <a:lstStyle/>
          <a:p>
            <a:pPr algn="ctr" fontAlgn="auto">
              <a:spcBef>
                <a:spcPts val="0"/>
              </a:spcBef>
              <a:spcAft>
                <a:spcPts val="0"/>
              </a:spcAft>
              <a:defRPr/>
            </a:pPr>
            <a:r>
              <a:rPr lang="en-US" sz="1200" b="1" dirty="0">
                <a:solidFill>
                  <a:schemeClr val="accent1">
                    <a:lumMod val="75000"/>
                  </a:schemeClr>
                </a:solidFill>
                <a:latin typeface="+mn-lt"/>
                <a:ea typeface="+mn-ea"/>
              </a:rPr>
              <a:t>N</a:t>
            </a:r>
          </a:p>
        </p:txBody>
      </p:sp>
      <p:sp>
        <p:nvSpPr>
          <p:cNvPr id="102" name="Right Arrow 101"/>
          <p:cNvSpPr>
            <a:spLocks noChangeArrowheads="1"/>
          </p:cNvSpPr>
          <p:nvPr/>
        </p:nvSpPr>
        <p:spPr bwMode="auto">
          <a:xfrm>
            <a:off x="4274303" y="1964532"/>
            <a:ext cx="328612" cy="107950"/>
          </a:xfrm>
          <a:prstGeom prst="rightArrow">
            <a:avLst>
              <a:gd name="adj1" fmla="val 50000"/>
              <a:gd name="adj2" fmla="val 50002"/>
            </a:avLst>
          </a:prstGeom>
          <a:gradFill rotWithShape="1">
            <a:gsLst>
              <a:gs pos="0">
                <a:srgbClr val="9BC1FF"/>
              </a:gs>
              <a:gs pos="100000">
                <a:srgbClr val="3F80CD"/>
              </a:gs>
            </a:gsLst>
            <a:lin ang="5400000"/>
          </a:gradFill>
          <a:ln w="9525">
            <a:solidFill>
              <a:srgbClr val="4A7EBB"/>
            </a:solidFill>
            <a:miter lim="800000"/>
            <a:headEnd/>
            <a:tailEnd/>
          </a:ln>
          <a:effectLst>
            <a:outerShdw blurRad="40000" dist="23000" dir="5400000" rotWithShape="0">
              <a:srgbClr val="808080">
                <a:alpha val="34999"/>
              </a:srgbClr>
            </a:outerShdw>
          </a:effectLst>
        </p:spPr>
        <p:txBody>
          <a:bodyPr anchor="ctr"/>
          <a:lstStyle/>
          <a:p>
            <a:pPr algn="ctr" fontAlgn="auto">
              <a:spcBef>
                <a:spcPts val="0"/>
              </a:spcBef>
              <a:spcAft>
                <a:spcPts val="0"/>
              </a:spcAft>
              <a:defRPr/>
            </a:pPr>
            <a:endParaRPr lang="en-US">
              <a:solidFill>
                <a:schemeClr val="lt1"/>
              </a:solidFill>
              <a:latin typeface="+mn-lt"/>
              <a:ea typeface="+mn-ea"/>
            </a:endParaRPr>
          </a:p>
        </p:txBody>
      </p:sp>
      <p:sp>
        <p:nvSpPr>
          <p:cNvPr id="103" name="Right Arrow 102"/>
          <p:cNvSpPr>
            <a:spLocks noChangeArrowheads="1"/>
          </p:cNvSpPr>
          <p:nvPr/>
        </p:nvSpPr>
        <p:spPr bwMode="auto">
          <a:xfrm>
            <a:off x="4269540" y="1145382"/>
            <a:ext cx="328613" cy="107950"/>
          </a:xfrm>
          <a:prstGeom prst="rightArrow">
            <a:avLst>
              <a:gd name="adj1" fmla="val 50000"/>
              <a:gd name="adj2" fmla="val 50003"/>
            </a:avLst>
          </a:prstGeom>
          <a:gradFill rotWithShape="1">
            <a:gsLst>
              <a:gs pos="0">
                <a:srgbClr val="9BC1FF"/>
              </a:gs>
              <a:gs pos="100000">
                <a:srgbClr val="3F80CD"/>
              </a:gs>
            </a:gsLst>
            <a:lin ang="5400000"/>
          </a:gradFill>
          <a:ln w="9525">
            <a:solidFill>
              <a:srgbClr val="4A7EBB"/>
            </a:solidFill>
            <a:miter lim="800000"/>
            <a:headEnd/>
            <a:tailEnd/>
          </a:ln>
          <a:effectLst>
            <a:outerShdw blurRad="40000" dist="23000" dir="5400000" rotWithShape="0">
              <a:srgbClr val="808080">
                <a:alpha val="34999"/>
              </a:srgbClr>
            </a:outerShdw>
          </a:effectLst>
        </p:spPr>
        <p:txBody>
          <a:bodyPr anchor="ctr"/>
          <a:lstStyle/>
          <a:p>
            <a:pPr algn="ctr" fontAlgn="auto">
              <a:spcBef>
                <a:spcPts val="0"/>
              </a:spcBef>
              <a:spcAft>
                <a:spcPts val="0"/>
              </a:spcAft>
              <a:defRPr/>
            </a:pPr>
            <a:endParaRPr lang="en-US">
              <a:solidFill>
                <a:schemeClr val="lt1"/>
              </a:solidFill>
              <a:latin typeface="+mn-lt"/>
              <a:ea typeface="+mn-ea"/>
            </a:endParaRPr>
          </a:p>
        </p:txBody>
      </p:sp>
      <p:grpSp>
        <p:nvGrpSpPr>
          <p:cNvPr id="117" name="Group 116"/>
          <p:cNvGrpSpPr/>
          <p:nvPr/>
        </p:nvGrpSpPr>
        <p:grpSpPr>
          <a:xfrm>
            <a:off x="7595353" y="1743869"/>
            <a:ext cx="323850" cy="280988"/>
            <a:chOff x="7595353" y="1743869"/>
            <a:chExt cx="323850" cy="280988"/>
          </a:xfrm>
        </p:grpSpPr>
        <p:sp>
          <p:nvSpPr>
            <p:cNvPr id="108" name="Oval 107"/>
            <p:cNvSpPr>
              <a:spLocks noChangeArrowheads="1"/>
            </p:cNvSpPr>
            <p:nvPr/>
          </p:nvSpPr>
          <p:spPr bwMode="auto">
            <a:xfrm>
              <a:off x="7633453" y="1769269"/>
              <a:ext cx="231775" cy="231775"/>
            </a:xfrm>
            <a:prstGeom prst="ellipse">
              <a:avLst/>
            </a:prstGeom>
            <a:solidFill>
              <a:srgbClr val="F79646"/>
            </a:solidFill>
            <a:ln>
              <a:noFill/>
            </a:ln>
            <a:effectLst>
              <a:outerShdw blurRad="40000" dist="23000" dir="5400000" rotWithShape="0">
                <a:srgbClr val="808080">
                  <a:alpha val="34999"/>
                </a:srgbClr>
              </a:outerShdw>
            </a:effectLst>
            <a:extLst>
              <a:ext uri="{91240B29-F687-4f45-9708-019B960494DF}">
                <a14:hiddenLine xmlns:a14="http://schemas.microsoft.com/office/drawing/2010/main" w="9525">
                  <a:solidFill>
                    <a:srgbClr val="000000"/>
                  </a:solidFill>
                  <a:round/>
                  <a:headEnd/>
                  <a:tailEnd/>
                </a14:hiddenLine>
              </a:ext>
            </a:extLst>
          </p:spPr>
          <p:txBody>
            <a:bodyPr anchor="ctr"/>
            <a:lstStyle/>
            <a:p>
              <a:pPr algn="ctr" fontAlgn="auto">
                <a:spcBef>
                  <a:spcPts val="0"/>
                </a:spcBef>
                <a:spcAft>
                  <a:spcPts val="0"/>
                </a:spcAft>
                <a:defRPr/>
              </a:pPr>
              <a:endParaRPr lang="en-US">
                <a:solidFill>
                  <a:srgbClr val="376092"/>
                </a:solidFill>
                <a:latin typeface="+mn-lt"/>
                <a:ea typeface="+mn-ea"/>
              </a:endParaRPr>
            </a:p>
          </p:txBody>
        </p:sp>
        <p:sp>
          <p:nvSpPr>
            <p:cNvPr id="110" name="TextBox 9"/>
            <p:cNvSpPr txBox="1">
              <a:spLocks noChangeArrowheads="1"/>
            </p:cNvSpPr>
            <p:nvPr/>
          </p:nvSpPr>
          <p:spPr bwMode="auto">
            <a:xfrm>
              <a:off x="7595353" y="1743869"/>
              <a:ext cx="323850" cy="280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pitchFamily="34" charset="0"/>
                  <a:ea typeface="MS PGothic" pitchFamily="34" charset="-128"/>
                </a:defRPr>
              </a:lvl1pPr>
              <a:lvl2pPr marL="742950" indent="-285750" eaLnBrk="0" hangingPunct="0">
                <a:defRPr sz="2400">
                  <a:solidFill>
                    <a:schemeClr val="tx1"/>
                  </a:solidFill>
                  <a:latin typeface="Calibri" pitchFamily="34" charset="0"/>
                  <a:ea typeface="MS PGothic" pitchFamily="34" charset="-128"/>
                </a:defRPr>
              </a:lvl2pPr>
              <a:lvl3pPr marL="1143000" indent="-228600" eaLnBrk="0" hangingPunct="0">
                <a:defRPr sz="2400">
                  <a:solidFill>
                    <a:schemeClr val="tx1"/>
                  </a:solidFill>
                  <a:latin typeface="Calibri" pitchFamily="34" charset="0"/>
                  <a:ea typeface="MS PGothic" pitchFamily="34" charset="-128"/>
                </a:defRPr>
              </a:lvl3pPr>
              <a:lvl4pPr marL="1600200" indent="-228600" eaLnBrk="0" hangingPunct="0">
                <a:defRPr sz="2400">
                  <a:solidFill>
                    <a:schemeClr val="tx1"/>
                  </a:solidFill>
                  <a:latin typeface="Calibri" pitchFamily="34" charset="0"/>
                  <a:ea typeface="MS PGothic" pitchFamily="34" charset="-128"/>
                </a:defRPr>
              </a:lvl4pPr>
              <a:lvl5pPr marL="2057400" indent="-228600" eaLnBrk="0" hangingPunct="0">
                <a:defRPr sz="2400">
                  <a:solidFill>
                    <a:schemeClr val="tx1"/>
                  </a:solidFill>
                  <a:latin typeface="Calibri" pitchFamily="34" charset="0"/>
                  <a:ea typeface="MS PGothic" pitchFamily="34" charset="-128"/>
                </a:defRPr>
              </a:lvl5pPr>
              <a:lvl6pPr marL="25146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6pPr>
              <a:lvl7pPr marL="29718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7pPr>
              <a:lvl8pPr marL="34290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8pPr>
              <a:lvl9pPr marL="38862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9pPr>
            </a:lstStyle>
            <a:p>
              <a:pPr eaLnBrk="1" hangingPunct="1"/>
              <a:r>
                <a:rPr lang="en-US" sz="1200" b="1" dirty="0">
                  <a:solidFill>
                    <a:schemeClr val="bg1"/>
                  </a:solidFill>
                  <a:latin typeface="Zapf Dingbats" charset="2"/>
                </a:rPr>
                <a:t>✔</a:t>
              </a:r>
              <a:endParaRPr lang="en-US" sz="1200" dirty="0">
                <a:solidFill>
                  <a:schemeClr val="bg1"/>
                </a:solidFill>
              </a:endParaRPr>
            </a:p>
          </p:txBody>
        </p:sp>
      </p:grpSp>
      <p:grpSp>
        <p:nvGrpSpPr>
          <p:cNvPr id="118" name="Group 117"/>
          <p:cNvGrpSpPr/>
          <p:nvPr/>
        </p:nvGrpSpPr>
        <p:grpSpPr>
          <a:xfrm>
            <a:off x="7604878" y="1200944"/>
            <a:ext cx="323850" cy="280988"/>
            <a:chOff x="7604878" y="1200944"/>
            <a:chExt cx="323850" cy="280988"/>
          </a:xfrm>
        </p:grpSpPr>
        <p:sp>
          <p:nvSpPr>
            <p:cNvPr id="109" name="Oval 108"/>
            <p:cNvSpPr>
              <a:spLocks noChangeArrowheads="1"/>
            </p:cNvSpPr>
            <p:nvPr/>
          </p:nvSpPr>
          <p:spPr bwMode="auto">
            <a:xfrm>
              <a:off x="7636628" y="1213644"/>
              <a:ext cx="231775" cy="231775"/>
            </a:xfrm>
            <a:prstGeom prst="ellipse">
              <a:avLst/>
            </a:prstGeom>
            <a:solidFill>
              <a:srgbClr val="F79646"/>
            </a:solidFill>
            <a:ln>
              <a:noFill/>
            </a:ln>
            <a:effectLst>
              <a:outerShdw blurRad="40000" dist="23000" dir="5400000" rotWithShape="0">
                <a:srgbClr val="808080">
                  <a:alpha val="34999"/>
                </a:srgbClr>
              </a:outerShdw>
            </a:effectLst>
            <a:extLst>
              <a:ext uri="{91240B29-F687-4f45-9708-019B960494DF}">
                <a14:hiddenLine xmlns:a14="http://schemas.microsoft.com/office/drawing/2010/main" w="9525">
                  <a:solidFill>
                    <a:srgbClr val="000000"/>
                  </a:solidFill>
                  <a:round/>
                  <a:headEnd/>
                  <a:tailEnd/>
                </a14:hiddenLine>
              </a:ext>
            </a:extLst>
          </p:spPr>
          <p:txBody>
            <a:bodyPr anchor="ctr"/>
            <a:lstStyle/>
            <a:p>
              <a:pPr algn="ctr" fontAlgn="auto">
                <a:spcBef>
                  <a:spcPts val="0"/>
                </a:spcBef>
                <a:spcAft>
                  <a:spcPts val="0"/>
                </a:spcAft>
                <a:defRPr/>
              </a:pPr>
              <a:endParaRPr lang="en-US">
                <a:solidFill>
                  <a:srgbClr val="376092"/>
                </a:solidFill>
                <a:latin typeface="+mn-lt"/>
                <a:ea typeface="+mn-ea"/>
              </a:endParaRPr>
            </a:p>
          </p:txBody>
        </p:sp>
        <p:sp>
          <p:nvSpPr>
            <p:cNvPr id="111" name="TextBox 66"/>
            <p:cNvSpPr txBox="1">
              <a:spLocks noChangeArrowheads="1"/>
            </p:cNvSpPr>
            <p:nvPr/>
          </p:nvSpPr>
          <p:spPr bwMode="auto">
            <a:xfrm>
              <a:off x="7604878" y="1200944"/>
              <a:ext cx="323850" cy="280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pitchFamily="34" charset="0"/>
                  <a:ea typeface="MS PGothic" pitchFamily="34" charset="-128"/>
                </a:defRPr>
              </a:lvl1pPr>
              <a:lvl2pPr marL="742950" indent="-285750" eaLnBrk="0" hangingPunct="0">
                <a:defRPr sz="2400">
                  <a:solidFill>
                    <a:schemeClr val="tx1"/>
                  </a:solidFill>
                  <a:latin typeface="Calibri" pitchFamily="34" charset="0"/>
                  <a:ea typeface="MS PGothic" pitchFamily="34" charset="-128"/>
                </a:defRPr>
              </a:lvl2pPr>
              <a:lvl3pPr marL="1143000" indent="-228600" eaLnBrk="0" hangingPunct="0">
                <a:defRPr sz="2400">
                  <a:solidFill>
                    <a:schemeClr val="tx1"/>
                  </a:solidFill>
                  <a:latin typeface="Calibri" pitchFamily="34" charset="0"/>
                  <a:ea typeface="MS PGothic" pitchFamily="34" charset="-128"/>
                </a:defRPr>
              </a:lvl3pPr>
              <a:lvl4pPr marL="1600200" indent="-228600" eaLnBrk="0" hangingPunct="0">
                <a:defRPr sz="2400">
                  <a:solidFill>
                    <a:schemeClr val="tx1"/>
                  </a:solidFill>
                  <a:latin typeface="Calibri" pitchFamily="34" charset="0"/>
                  <a:ea typeface="MS PGothic" pitchFamily="34" charset="-128"/>
                </a:defRPr>
              </a:lvl4pPr>
              <a:lvl5pPr marL="2057400" indent="-228600" eaLnBrk="0" hangingPunct="0">
                <a:defRPr sz="2400">
                  <a:solidFill>
                    <a:schemeClr val="tx1"/>
                  </a:solidFill>
                  <a:latin typeface="Calibri" pitchFamily="34" charset="0"/>
                  <a:ea typeface="MS PGothic" pitchFamily="34" charset="-128"/>
                </a:defRPr>
              </a:lvl5pPr>
              <a:lvl6pPr marL="25146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6pPr>
              <a:lvl7pPr marL="29718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7pPr>
              <a:lvl8pPr marL="34290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8pPr>
              <a:lvl9pPr marL="38862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9pPr>
            </a:lstStyle>
            <a:p>
              <a:pPr eaLnBrk="1" hangingPunct="1"/>
              <a:r>
                <a:rPr lang="en-US" sz="1200" b="1">
                  <a:solidFill>
                    <a:schemeClr val="bg1"/>
                  </a:solidFill>
                  <a:latin typeface="Zapf Dingbats" charset="2"/>
                </a:rPr>
                <a:t>✔</a:t>
              </a:r>
              <a:endParaRPr lang="en-US" sz="1200">
                <a:solidFill>
                  <a:schemeClr val="bg1"/>
                </a:solidFill>
              </a:endParaRPr>
            </a:p>
          </p:txBody>
        </p:sp>
      </p:grpSp>
      <p:sp>
        <p:nvSpPr>
          <p:cNvPr id="112" name="TextBox 111"/>
          <p:cNvSpPr txBox="1"/>
          <p:nvPr/>
        </p:nvSpPr>
        <p:spPr>
          <a:xfrm>
            <a:off x="5406190" y="565944"/>
            <a:ext cx="2217738" cy="276225"/>
          </a:xfrm>
          <a:prstGeom prst="rect">
            <a:avLst/>
          </a:prstGeom>
          <a:noFill/>
        </p:spPr>
        <p:txBody>
          <a:bodyPr>
            <a:spAutoFit/>
          </a:bodyPr>
          <a:lstStyle/>
          <a:p>
            <a:pPr algn="r" fontAlgn="auto">
              <a:spcBef>
                <a:spcPts val="0"/>
              </a:spcBef>
              <a:spcAft>
                <a:spcPts val="0"/>
              </a:spcAft>
              <a:defRPr/>
            </a:pPr>
            <a:r>
              <a:rPr lang="en-US" sz="1200" b="1" dirty="0">
                <a:solidFill>
                  <a:srgbClr val="E46C0A"/>
                </a:solidFill>
                <a:latin typeface="+mn-lt"/>
                <a:ea typeface="+mn-ea"/>
              </a:rPr>
              <a:t>Machine syntax check</a:t>
            </a:r>
          </a:p>
        </p:txBody>
      </p:sp>
      <p:sp>
        <p:nvSpPr>
          <p:cNvPr id="113" name="TextBox 112"/>
          <p:cNvSpPr txBox="1"/>
          <p:nvPr/>
        </p:nvSpPr>
        <p:spPr>
          <a:xfrm>
            <a:off x="5996740" y="2364582"/>
            <a:ext cx="1638300" cy="277812"/>
          </a:xfrm>
          <a:prstGeom prst="rect">
            <a:avLst/>
          </a:prstGeom>
          <a:noFill/>
        </p:spPr>
        <p:txBody>
          <a:bodyPr>
            <a:spAutoFit/>
          </a:bodyPr>
          <a:lstStyle/>
          <a:p>
            <a:pPr algn="r" fontAlgn="auto">
              <a:spcBef>
                <a:spcPts val="0"/>
              </a:spcBef>
              <a:spcAft>
                <a:spcPts val="0"/>
              </a:spcAft>
              <a:defRPr/>
            </a:pPr>
            <a:r>
              <a:rPr lang="en-US" sz="1200" b="1" dirty="0">
                <a:solidFill>
                  <a:schemeClr val="accent6">
                    <a:lumMod val="75000"/>
                  </a:schemeClr>
                </a:solidFill>
                <a:latin typeface="+mn-lt"/>
                <a:ea typeface="+mn-ea"/>
              </a:rPr>
              <a:t>Human double check</a:t>
            </a:r>
          </a:p>
        </p:txBody>
      </p:sp>
      <p:grpSp>
        <p:nvGrpSpPr>
          <p:cNvPr id="6" name="Group 5"/>
          <p:cNvGrpSpPr/>
          <p:nvPr/>
        </p:nvGrpSpPr>
        <p:grpSpPr>
          <a:xfrm>
            <a:off x="159503" y="5297445"/>
            <a:ext cx="8265169" cy="1444886"/>
            <a:chOff x="159503" y="5297445"/>
            <a:chExt cx="8265169" cy="1444886"/>
          </a:xfrm>
        </p:grpSpPr>
        <p:sp>
          <p:nvSpPr>
            <p:cNvPr id="2" name="TextBox 1"/>
            <p:cNvSpPr txBox="1"/>
            <p:nvPr/>
          </p:nvSpPr>
          <p:spPr>
            <a:xfrm>
              <a:off x="3709592" y="6096000"/>
              <a:ext cx="4715080" cy="646331"/>
            </a:xfrm>
            <a:prstGeom prst="rect">
              <a:avLst/>
            </a:prstGeom>
            <a:noFill/>
          </p:spPr>
          <p:txBody>
            <a:bodyPr wrap="square" rtlCol="0">
              <a:spAutoFit/>
            </a:bodyPr>
            <a:lstStyle/>
            <a:p>
              <a:r>
                <a:rPr lang="en-US" sz="1200" dirty="0">
                  <a:latin typeface="+mn-lt"/>
                </a:rPr>
                <a:t>B.F. </a:t>
              </a:r>
              <a:r>
                <a:rPr lang="en-US" sz="1200" dirty="0" err="1" smtClean="0">
                  <a:latin typeface="+mn-lt"/>
                </a:rPr>
                <a:t>Ganzfried</a:t>
              </a:r>
              <a:r>
                <a:rPr lang="en-US" sz="1200" dirty="0" smtClean="0">
                  <a:latin typeface="+mn-lt"/>
                </a:rPr>
                <a:t> </a:t>
              </a:r>
              <a:r>
                <a:rPr lang="en-US" sz="1200" i="1" dirty="0" smtClean="0">
                  <a:latin typeface="+mn-lt"/>
                </a:rPr>
                <a:t>et al.</a:t>
              </a:r>
              <a:r>
                <a:rPr lang="en-US" sz="1200" dirty="0" smtClean="0">
                  <a:latin typeface="+mn-lt"/>
                </a:rPr>
                <a:t> </a:t>
              </a:r>
              <a:r>
                <a:rPr lang="en-US" sz="1200" b="1" dirty="0">
                  <a:latin typeface="+mn-lt"/>
                </a:rPr>
                <a:t>curatedOvarianData: Clinically Annotated Data for the Ovarian Cancer </a:t>
              </a:r>
              <a:r>
                <a:rPr lang="en-US" sz="1200" b="1" dirty="0" smtClean="0">
                  <a:latin typeface="+mn-lt"/>
                </a:rPr>
                <a:t>Transcriptome. </a:t>
              </a:r>
              <a:r>
                <a:rPr lang="en-US" sz="1200" dirty="0" smtClean="0"/>
                <a:t>DATABASE (Oxford) 2013, </a:t>
              </a:r>
              <a:r>
                <a:rPr lang="es-ES_tradnl" sz="1200" dirty="0"/>
                <a:t>10.1093/</a:t>
              </a:r>
              <a:r>
                <a:rPr lang="es-ES_tradnl" sz="1200" dirty="0" err="1"/>
                <a:t>database</a:t>
              </a:r>
              <a:r>
                <a:rPr lang="es-ES_tradnl" sz="1200" dirty="0"/>
                <a:t>/bat013</a:t>
              </a:r>
              <a:endParaRPr lang="en-US" sz="1200" dirty="0"/>
            </a:p>
          </p:txBody>
        </p:sp>
        <p:grpSp>
          <p:nvGrpSpPr>
            <p:cNvPr id="5" name="Group 4"/>
            <p:cNvGrpSpPr/>
            <p:nvPr/>
          </p:nvGrpSpPr>
          <p:grpSpPr>
            <a:xfrm>
              <a:off x="159503" y="5297445"/>
              <a:ext cx="3324225" cy="1373828"/>
              <a:chOff x="159503" y="5297445"/>
              <a:chExt cx="3324225" cy="1373828"/>
            </a:xfrm>
          </p:grpSpPr>
          <p:grpSp>
            <p:nvGrpSpPr>
              <p:cNvPr id="115" name="Group 114"/>
              <p:cNvGrpSpPr/>
              <p:nvPr/>
            </p:nvGrpSpPr>
            <p:grpSpPr>
              <a:xfrm>
                <a:off x="159503" y="6137873"/>
                <a:ext cx="3324225" cy="533400"/>
                <a:chOff x="1113590" y="5670551"/>
                <a:chExt cx="3727450" cy="533400"/>
              </a:xfrm>
            </p:grpSpPr>
            <p:sp>
              <p:nvSpPr>
                <p:cNvPr id="60" name="Rounded Rectangle 59"/>
                <p:cNvSpPr>
                  <a:spLocks noChangeArrowheads="1"/>
                </p:cNvSpPr>
                <p:nvPr/>
              </p:nvSpPr>
              <p:spPr bwMode="auto">
                <a:xfrm>
                  <a:off x="1113590" y="5670551"/>
                  <a:ext cx="3727450" cy="533400"/>
                </a:xfrm>
                <a:prstGeom prst="roundRect">
                  <a:avLst>
                    <a:gd name="adj" fmla="val 16667"/>
                  </a:avLst>
                </a:prstGeom>
                <a:gradFill rotWithShape="1">
                  <a:gsLst>
                    <a:gs pos="0">
                      <a:srgbClr val="FFB977"/>
                    </a:gs>
                    <a:gs pos="100000">
                      <a:srgbClr val="FF932B"/>
                    </a:gs>
                  </a:gsLst>
                  <a:lin ang="5400000"/>
                </a:gradFill>
                <a:ln w="9525">
                  <a:solidFill>
                    <a:srgbClr val="F69240"/>
                  </a:solidFill>
                  <a:round/>
                  <a:headEnd/>
                  <a:tailEnd/>
                </a:ln>
                <a:effectLst>
                  <a:outerShdw blurRad="40000" dist="23000" dir="5400000" rotWithShape="0">
                    <a:srgbClr val="808080">
                      <a:alpha val="34999"/>
                    </a:srgbClr>
                  </a:outerShdw>
                </a:effectLst>
              </p:spPr>
              <p:txBody>
                <a:bodyPr anchor="ctr"/>
                <a:lstStyle/>
                <a:p>
                  <a:pPr algn="ctr" fontAlgn="auto">
                    <a:spcBef>
                      <a:spcPts val="0"/>
                    </a:spcBef>
                    <a:spcAft>
                      <a:spcPts val="0"/>
                    </a:spcAft>
                    <a:defRPr/>
                  </a:pPr>
                  <a:endParaRPr lang="en-US">
                    <a:solidFill>
                      <a:schemeClr val="lt1"/>
                    </a:solidFill>
                    <a:latin typeface="+mn-lt"/>
                    <a:ea typeface="+mn-ea"/>
                  </a:endParaRPr>
                </a:p>
              </p:txBody>
            </p:sp>
            <p:sp>
              <p:nvSpPr>
                <p:cNvPr id="74" name="TextBox 28"/>
                <p:cNvSpPr txBox="1">
                  <a:spLocks noChangeArrowheads="1"/>
                </p:cNvSpPr>
                <p:nvPr/>
              </p:nvSpPr>
              <p:spPr bwMode="auto">
                <a:xfrm>
                  <a:off x="1288968" y="5674323"/>
                  <a:ext cx="340677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pitchFamily="34" charset="0"/>
                      <a:ea typeface="MS PGothic" pitchFamily="34" charset="-128"/>
                    </a:defRPr>
                  </a:lvl1pPr>
                  <a:lvl2pPr marL="742950" indent="-285750" eaLnBrk="0" hangingPunct="0">
                    <a:defRPr sz="2400">
                      <a:solidFill>
                        <a:schemeClr val="tx1"/>
                      </a:solidFill>
                      <a:latin typeface="Calibri" pitchFamily="34" charset="0"/>
                      <a:ea typeface="MS PGothic" pitchFamily="34" charset="-128"/>
                    </a:defRPr>
                  </a:lvl2pPr>
                  <a:lvl3pPr marL="1143000" indent="-228600" eaLnBrk="0" hangingPunct="0">
                    <a:defRPr sz="2400">
                      <a:solidFill>
                        <a:schemeClr val="tx1"/>
                      </a:solidFill>
                      <a:latin typeface="Calibri" pitchFamily="34" charset="0"/>
                      <a:ea typeface="MS PGothic" pitchFamily="34" charset="-128"/>
                    </a:defRPr>
                  </a:lvl3pPr>
                  <a:lvl4pPr marL="1600200" indent="-228600" eaLnBrk="0" hangingPunct="0">
                    <a:defRPr sz="2400">
                      <a:solidFill>
                        <a:schemeClr val="tx1"/>
                      </a:solidFill>
                      <a:latin typeface="Calibri" pitchFamily="34" charset="0"/>
                      <a:ea typeface="MS PGothic" pitchFamily="34" charset="-128"/>
                    </a:defRPr>
                  </a:lvl4pPr>
                  <a:lvl5pPr marL="2057400" indent="-228600" eaLnBrk="0" hangingPunct="0">
                    <a:defRPr sz="2400">
                      <a:solidFill>
                        <a:schemeClr val="tx1"/>
                      </a:solidFill>
                      <a:latin typeface="Calibri" pitchFamily="34" charset="0"/>
                      <a:ea typeface="MS PGothic" pitchFamily="34" charset="-128"/>
                    </a:defRPr>
                  </a:lvl5pPr>
                  <a:lvl6pPr marL="25146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6pPr>
                  <a:lvl7pPr marL="29718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7pPr>
                  <a:lvl8pPr marL="34290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8pPr>
                  <a:lvl9pPr marL="38862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9pPr>
                </a:lstStyle>
                <a:p>
                  <a:pPr algn="ctr" eaLnBrk="1" hangingPunct="1"/>
                  <a:r>
                    <a:rPr lang="en-US" sz="1400" b="1" dirty="0" smtClean="0">
                      <a:solidFill>
                        <a:srgbClr val="FFFFFF"/>
                      </a:solidFill>
                    </a:rPr>
                    <a:t>Automatically build </a:t>
                  </a:r>
                  <a:r>
                    <a:rPr lang="en-US" sz="1400" b="1" dirty="0">
                      <a:solidFill>
                        <a:srgbClr val="FFFFFF"/>
                      </a:solidFill>
                    </a:rPr>
                    <a:t>documented curatedOvarianData R package</a:t>
                  </a:r>
                </a:p>
              </p:txBody>
            </p:sp>
          </p:grpSp>
          <p:sp>
            <p:nvSpPr>
              <p:cNvPr id="61" name="Right Arrow 60"/>
              <p:cNvSpPr>
                <a:spLocks noChangeArrowheads="1"/>
              </p:cNvSpPr>
              <p:nvPr/>
            </p:nvSpPr>
            <p:spPr bwMode="auto">
              <a:xfrm rot="5400000">
                <a:off x="1291732" y="5636828"/>
                <a:ext cx="812116" cy="133350"/>
              </a:xfrm>
              <a:prstGeom prst="rightArrow">
                <a:avLst>
                  <a:gd name="adj1" fmla="val 50000"/>
                  <a:gd name="adj2" fmla="val 49998"/>
                </a:avLst>
              </a:prstGeom>
              <a:gradFill rotWithShape="1">
                <a:gsLst>
                  <a:gs pos="0">
                    <a:srgbClr val="9BC1FF"/>
                  </a:gs>
                  <a:gs pos="100000">
                    <a:srgbClr val="3F80CD"/>
                  </a:gs>
                </a:gsLst>
                <a:lin ang="5400000"/>
              </a:gradFill>
              <a:ln w="9525">
                <a:solidFill>
                  <a:srgbClr val="4A7EBB"/>
                </a:solidFill>
                <a:miter lim="800000"/>
                <a:headEnd/>
                <a:tailEnd/>
              </a:ln>
              <a:effectLst>
                <a:outerShdw blurRad="40000" dist="23000" dir="5400000" rotWithShape="0">
                  <a:srgbClr val="808080">
                    <a:alpha val="34999"/>
                  </a:srgbClr>
                </a:outerShdw>
              </a:effectLst>
            </p:spPr>
            <p:txBody>
              <a:bodyPr anchor="ctr"/>
              <a:lstStyle/>
              <a:p>
                <a:pPr algn="ctr" fontAlgn="auto">
                  <a:spcBef>
                    <a:spcPts val="0"/>
                  </a:spcBef>
                  <a:spcAft>
                    <a:spcPts val="0"/>
                  </a:spcAft>
                  <a:defRPr/>
                </a:pPr>
                <a:endParaRPr lang="en-US">
                  <a:solidFill>
                    <a:schemeClr val="lt1"/>
                  </a:solidFill>
                  <a:latin typeface="+mn-lt"/>
                  <a:ea typeface="+mn-ea"/>
                </a:endParaRPr>
              </a:p>
            </p:txBody>
          </p:sp>
        </p:grpSp>
      </p:grpSp>
    </p:spTree>
    <p:custDataLst>
      <p:tags r:id="rId1"/>
    </p:custDataLst>
    <p:extLst>
      <p:ext uri="{BB962C8B-B14F-4D97-AF65-F5344CB8AC3E}">
        <p14:creationId xmlns:p14="http://schemas.microsoft.com/office/powerpoint/2010/main" val="513443720"/>
      </p:ext>
    </p:extLst>
  </p:cSld>
  <p:clrMapOvr>
    <a:masterClrMapping/>
  </p:clrMapOvr>
  <mc:AlternateContent xmlns:mc="http://schemas.openxmlformats.org/markup-compatibility/2006" xmlns:p14="http://schemas.microsoft.com/office/powerpoint/2010/main">
    <mc:Choice Requires="p14">
      <p:transition spd="slow" p14:dur="2000" advTm="162696"/>
    </mc:Choice>
    <mc:Fallback xmlns="">
      <p:transition spd="slow" advTm="162696"/>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1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1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8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1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8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2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9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9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96"/>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83"/>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21"/>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01"/>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00"/>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85"/>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97"/>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22"/>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87"/>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86"/>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123"/>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71"/>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89"/>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70"/>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nodeType="clickEffect">
                                  <p:stCondLst>
                                    <p:cond delay="0"/>
                                  </p:stCondLst>
                                  <p:childTnLst>
                                    <p:set>
                                      <p:cBhvr>
                                        <p:cTn id="8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animBg="1"/>
      <p:bldP spid="81" grpId="0" animBg="1"/>
      <p:bldP spid="82" grpId="0" animBg="1"/>
      <p:bldP spid="83" grpId="0" animBg="1"/>
      <p:bldP spid="85" grpId="0" animBg="1"/>
      <p:bldP spid="86" grpId="0" animBg="1"/>
      <p:bldP spid="89" grpId="0" animBg="1"/>
      <p:bldP spid="96" grpId="0"/>
      <p:bldP spid="97" grpId="0"/>
      <p:bldP spid="98" grpId="0"/>
      <p:bldP spid="99" grpId="0" animBg="1"/>
      <p:bldP spid="100" grpId="0" animBg="1"/>
      <p:bldP spid="101" grpId="0"/>
      <p:bldP spid="102" grpId="0" animBg="1"/>
      <p:bldP spid="103" grpId="0" animBg="1"/>
      <p:bldP spid="112" grpId="0"/>
      <p:bldP spid="113"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curated*Data Bioconductor packages</a:t>
            </a:r>
            <a:endParaRPr lang="en-US" dirty="0"/>
          </a:p>
        </p:txBody>
      </p:sp>
      <p:sp>
        <p:nvSpPr>
          <p:cNvPr id="3" name="Content Placeholder 2"/>
          <p:cNvSpPr>
            <a:spLocks noGrp="1"/>
          </p:cNvSpPr>
          <p:nvPr>
            <p:ph idx="1"/>
          </p:nvPr>
        </p:nvSpPr>
        <p:spPr>
          <a:xfrm>
            <a:off x="457200" y="1600200"/>
            <a:ext cx="8229600" cy="5105400"/>
          </a:xfrm>
        </p:spPr>
        <p:txBody>
          <a:bodyPr>
            <a:normAutofit fontScale="92500" lnSpcReduction="10000"/>
          </a:bodyPr>
          <a:lstStyle/>
          <a:p>
            <a:r>
              <a:rPr lang="en-US" dirty="0" smtClean="0"/>
              <a:t>curatedOvarianData</a:t>
            </a:r>
          </a:p>
          <a:p>
            <a:pPr lvl="1"/>
            <a:r>
              <a:rPr lang="en-US" dirty="0" smtClean="0"/>
              <a:t>30 datasets, &gt; 3K unique samples</a:t>
            </a:r>
          </a:p>
          <a:p>
            <a:pPr lvl="1"/>
            <a:r>
              <a:rPr lang="en-US" dirty="0" smtClean="0"/>
              <a:t>most annotated for OS, surgical </a:t>
            </a:r>
            <a:r>
              <a:rPr lang="en-US" dirty="0" err="1" smtClean="0"/>
              <a:t>debulking</a:t>
            </a:r>
            <a:r>
              <a:rPr lang="en-US" dirty="0" smtClean="0"/>
              <a:t>, histology...</a:t>
            </a:r>
            <a:endParaRPr lang="en-US" dirty="0"/>
          </a:p>
          <a:p>
            <a:r>
              <a:rPr lang="en-US" dirty="0" err="1" smtClean="0"/>
              <a:t>curatedCRCData</a:t>
            </a:r>
            <a:endParaRPr lang="en-US" dirty="0" smtClean="0"/>
          </a:p>
          <a:p>
            <a:pPr lvl="1"/>
            <a:r>
              <a:rPr lang="en-US" dirty="0" smtClean="0"/>
              <a:t>34 datasets, ~4K unique samples</a:t>
            </a:r>
          </a:p>
          <a:p>
            <a:pPr lvl="1"/>
            <a:r>
              <a:rPr lang="en-US" dirty="0" smtClean="0"/>
              <a:t>many annotated for MSS, gender, stage, age, N, M</a:t>
            </a:r>
            <a:endParaRPr lang="en-US" dirty="0"/>
          </a:p>
          <a:p>
            <a:r>
              <a:rPr lang="en-US" dirty="0" err="1" smtClean="0"/>
              <a:t>curatedBladderData</a:t>
            </a:r>
            <a:endParaRPr lang="en-US" dirty="0" smtClean="0"/>
          </a:p>
          <a:p>
            <a:pPr lvl="1"/>
            <a:r>
              <a:rPr lang="en-US" dirty="0" smtClean="0"/>
              <a:t>12 datasets, ~1,200 unique samples</a:t>
            </a:r>
          </a:p>
          <a:p>
            <a:pPr lvl="1"/>
            <a:r>
              <a:rPr lang="en-US" dirty="0" smtClean="0"/>
              <a:t>many annotated for stage, grade, OS</a:t>
            </a:r>
            <a:endParaRPr lang="en-US" dirty="0"/>
          </a:p>
          <a:p>
            <a:r>
              <a:rPr lang="en-US" dirty="0"/>
              <a:t>Coming: </a:t>
            </a:r>
            <a:r>
              <a:rPr lang="en-US" dirty="0" err="1"/>
              <a:t>curatedMetagenomicData</a:t>
            </a:r>
            <a:endParaRPr lang="en-US" dirty="0"/>
          </a:p>
          <a:p>
            <a:pPr lvl="1"/>
            <a:r>
              <a:rPr lang="en-US" dirty="0"/>
              <a:t>with </a:t>
            </a:r>
            <a:r>
              <a:rPr lang="en-US" dirty="0" err="1"/>
              <a:t>Edoardo</a:t>
            </a:r>
            <a:r>
              <a:rPr lang="en-US" dirty="0"/>
              <a:t> </a:t>
            </a:r>
            <a:r>
              <a:rPr lang="en-US" dirty="0" err="1"/>
              <a:t>Pasolli</a:t>
            </a:r>
            <a:r>
              <a:rPr lang="en-US" dirty="0"/>
              <a:t>, Nicola </a:t>
            </a:r>
            <a:r>
              <a:rPr lang="en-US" dirty="0" err="1"/>
              <a:t>Segata</a:t>
            </a:r>
            <a:endParaRPr lang="en-US" dirty="0"/>
          </a:p>
        </p:txBody>
      </p:sp>
      <p:sp>
        <p:nvSpPr>
          <p:cNvPr id="4" name="Slide Number Placeholder 3"/>
          <p:cNvSpPr>
            <a:spLocks noGrp="1"/>
          </p:cNvSpPr>
          <p:nvPr>
            <p:ph type="sldNum" sz="quarter" idx="12"/>
          </p:nvPr>
        </p:nvSpPr>
        <p:spPr/>
        <p:txBody>
          <a:bodyPr/>
          <a:lstStyle/>
          <a:p>
            <a:fld id="{C71C242F-20BE-4F6C-ABA6-9DCC8641EF60}" type="slidenum">
              <a:rPr lang="en-US" smtClean="0"/>
              <a:pPr/>
              <a:t>31</a:t>
            </a:fld>
            <a:endParaRPr lang="en-US"/>
          </a:p>
        </p:txBody>
      </p:sp>
    </p:spTree>
    <p:extLst>
      <p:ext uri="{BB962C8B-B14F-4D97-AF65-F5344CB8AC3E}">
        <p14:creationId xmlns:p14="http://schemas.microsoft.com/office/powerpoint/2010/main" val="3137191475"/>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Cancer Genome </a:t>
            </a:r>
            <a:r>
              <a:rPr lang="en-US" dirty="0" smtClean="0"/>
              <a:t>Atlas</a:t>
            </a:r>
            <a:endParaRPr lang="en-US" dirty="0"/>
          </a:p>
        </p:txBody>
      </p:sp>
      <p:sp>
        <p:nvSpPr>
          <p:cNvPr id="3" name="Content Placeholder 2"/>
          <p:cNvSpPr>
            <a:spLocks noGrp="1"/>
          </p:cNvSpPr>
          <p:nvPr>
            <p:ph idx="1"/>
          </p:nvPr>
        </p:nvSpPr>
        <p:spPr>
          <a:xfrm>
            <a:off x="457200" y="1600200"/>
            <a:ext cx="4114800" cy="4525963"/>
          </a:xfrm>
        </p:spPr>
        <p:txBody>
          <a:bodyPr/>
          <a:lstStyle/>
          <a:p>
            <a:r>
              <a:rPr lang="en-US" dirty="0" smtClean="0"/>
              <a:t>Comprehensive genomic profiling of 36 cancer types</a:t>
            </a:r>
          </a:p>
          <a:p>
            <a:pPr lvl="1"/>
            <a:r>
              <a:rPr lang="en-US" dirty="0" smtClean="0"/>
              <a:t>More than 12 genomic data types for each cancer</a:t>
            </a:r>
          </a:p>
          <a:p>
            <a:r>
              <a:rPr lang="en-US" dirty="0" smtClean="0"/>
              <a:t>Clinical, pathological, demographic data</a:t>
            </a:r>
          </a:p>
        </p:txBody>
      </p:sp>
      <p:pic>
        <p:nvPicPr>
          <p:cNvPr id="4" name="Picture 3"/>
          <p:cNvPicPr>
            <a:picLocks noChangeAspect="1"/>
          </p:cNvPicPr>
          <p:nvPr/>
        </p:nvPicPr>
        <p:blipFill>
          <a:blip r:embed="rId2"/>
          <a:stretch>
            <a:fillRect/>
          </a:stretch>
        </p:blipFill>
        <p:spPr>
          <a:xfrm>
            <a:off x="4857533" y="1600200"/>
            <a:ext cx="4318907" cy="5257800"/>
          </a:xfrm>
          <a:prstGeom prst="rect">
            <a:avLst/>
          </a:prstGeom>
        </p:spPr>
      </p:pic>
    </p:spTree>
    <p:extLst>
      <p:ext uri="{BB962C8B-B14F-4D97-AF65-F5344CB8AC3E}">
        <p14:creationId xmlns:p14="http://schemas.microsoft.com/office/powerpoint/2010/main" val="2137179466"/>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Cancer Genome </a:t>
            </a:r>
            <a:r>
              <a:rPr lang="en-US" dirty="0" smtClean="0"/>
              <a:t>Atlas</a:t>
            </a:r>
            <a:endParaRPr lang="en-US" dirty="0"/>
          </a:p>
        </p:txBody>
      </p:sp>
      <p:sp>
        <p:nvSpPr>
          <p:cNvPr id="3" name="Content Placeholder 2"/>
          <p:cNvSpPr>
            <a:spLocks noGrp="1"/>
          </p:cNvSpPr>
          <p:nvPr>
            <p:ph idx="1"/>
          </p:nvPr>
        </p:nvSpPr>
        <p:spPr/>
        <p:txBody>
          <a:bodyPr>
            <a:normAutofit lnSpcReduction="10000"/>
          </a:bodyPr>
          <a:lstStyle/>
          <a:p>
            <a:pPr marL="0" indent="0" algn="ctr">
              <a:buNone/>
            </a:pPr>
            <a:r>
              <a:rPr lang="en-US" b="1" dirty="0" smtClean="0"/>
              <a:t>Objectives</a:t>
            </a:r>
          </a:p>
          <a:p>
            <a:r>
              <a:rPr lang="en-US" dirty="0" smtClean="0"/>
              <a:t>Design an integrative data representation for multi-</a:t>
            </a:r>
            <a:r>
              <a:rPr lang="en-US" dirty="0" err="1" smtClean="0"/>
              <a:t>omics</a:t>
            </a:r>
            <a:r>
              <a:rPr lang="en-US" dirty="0" smtClean="0"/>
              <a:t> experiments</a:t>
            </a:r>
          </a:p>
          <a:p>
            <a:pPr lvl="1"/>
            <a:r>
              <a:rPr lang="en-US" dirty="0" err="1" smtClean="0"/>
              <a:t>MultiAssayExperiment</a:t>
            </a:r>
            <a:r>
              <a:rPr lang="en-US" dirty="0" smtClean="0"/>
              <a:t> 1 week old in Bioconductor</a:t>
            </a:r>
          </a:p>
          <a:p>
            <a:r>
              <a:rPr lang="en-US" dirty="0" smtClean="0"/>
              <a:t>Ease the burden of “data wrangling”</a:t>
            </a:r>
          </a:p>
          <a:p>
            <a:pPr lvl="1"/>
            <a:r>
              <a:rPr lang="en-US" dirty="0" smtClean="0"/>
              <a:t>109295 files, 2.34 PB of data</a:t>
            </a:r>
          </a:p>
          <a:p>
            <a:pPr lvl="1"/>
            <a:r>
              <a:rPr lang="en-US" dirty="0" smtClean="0"/>
              <a:t>Multiple types and “levels” of clinical, pathological, demographic data, with follow-up visits</a:t>
            </a:r>
            <a:endParaRPr lang="en-US" dirty="0"/>
          </a:p>
        </p:txBody>
      </p:sp>
    </p:spTree>
    <p:extLst>
      <p:ext uri="{BB962C8B-B14F-4D97-AF65-F5344CB8AC3E}">
        <p14:creationId xmlns:p14="http://schemas.microsoft.com/office/powerpoint/2010/main" val="791650184"/>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Cancer Genome </a:t>
            </a:r>
            <a:r>
              <a:rPr lang="en-US" dirty="0" smtClean="0"/>
              <a:t>Atlas</a:t>
            </a:r>
            <a:endParaRPr lang="en-US" dirty="0"/>
          </a:p>
        </p:txBody>
      </p:sp>
      <p:sp>
        <p:nvSpPr>
          <p:cNvPr id="3" name="Content Placeholder 2"/>
          <p:cNvSpPr>
            <a:spLocks noGrp="1"/>
          </p:cNvSpPr>
          <p:nvPr>
            <p:ph idx="1"/>
          </p:nvPr>
        </p:nvSpPr>
        <p:spPr/>
        <p:txBody>
          <a:bodyPr>
            <a:noAutofit/>
          </a:bodyPr>
          <a:lstStyle/>
          <a:p>
            <a:pPr marL="0" indent="0">
              <a:buNone/>
            </a:pPr>
            <a:r>
              <a:rPr lang="en-US" sz="1350" dirty="0">
                <a:latin typeface="Courier"/>
                <a:cs typeface="Courier"/>
              </a:rPr>
              <a:t>&gt; library(</a:t>
            </a:r>
            <a:r>
              <a:rPr lang="en-US" sz="1350" dirty="0" err="1">
                <a:latin typeface="Courier"/>
                <a:cs typeface="Courier"/>
              </a:rPr>
              <a:t>MultiAssayExperiment</a:t>
            </a:r>
            <a:r>
              <a:rPr lang="en-US" sz="1350" dirty="0">
                <a:latin typeface="Courier"/>
                <a:cs typeface="Courier"/>
              </a:rPr>
              <a:t>)</a:t>
            </a:r>
          </a:p>
          <a:p>
            <a:pPr marL="0" indent="0">
              <a:buNone/>
            </a:pPr>
            <a:r>
              <a:rPr lang="en-US" sz="1350" dirty="0">
                <a:latin typeface="Courier"/>
                <a:cs typeface="Courier"/>
              </a:rPr>
              <a:t>&gt; load("</a:t>
            </a:r>
            <a:r>
              <a:rPr lang="en-US" sz="1350" dirty="0" err="1">
                <a:latin typeface="Courier"/>
                <a:cs typeface="Courier"/>
              </a:rPr>
              <a:t>ovMAEO.Rda</a:t>
            </a:r>
            <a:r>
              <a:rPr lang="en-US" sz="1350" dirty="0">
                <a:latin typeface="Courier"/>
                <a:cs typeface="Courier"/>
              </a:rPr>
              <a:t>")</a:t>
            </a:r>
          </a:p>
          <a:p>
            <a:pPr marL="0" indent="0">
              <a:buNone/>
            </a:pPr>
            <a:r>
              <a:rPr lang="en-US" sz="1350" dirty="0">
                <a:latin typeface="Courier"/>
                <a:cs typeface="Courier"/>
              </a:rPr>
              <a:t>&gt; </a:t>
            </a:r>
            <a:r>
              <a:rPr lang="en-US" sz="1350" dirty="0" err="1">
                <a:latin typeface="Courier"/>
                <a:cs typeface="Courier"/>
              </a:rPr>
              <a:t>ovMAEO</a:t>
            </a:r>
            <a:endParaRPr lang="en-US" sz="1350" dirty="0">
              <a:latin typeface="Courier"/>
              <a:cs typeface="Courier"/>
            </a:endParaRPr>
          </a:p>
          <a:p>
            <a:pPr marL="0" indent="0">
              <a:buNone/>
            </a:pPr>
            <a:r>
              <a:rPr lang="en-US" sz="1350" dirty="0">
                <a:latin typeface="Courier"/>
                <a:cs typeface="Courier"/>
              </a:rPr>
              <a:t>A "</a:t>
            </a:r>
            <a:r>
              <a:rPr lang="en-US" sz="1350" dirty="0" err="1">
                <a:latin typeface="Courier"/>
                <a:cs typeface="Courier"/>
              </a:rPr>
              <a:t>MultiAssayExperiment</a:t>
            </a:r>
            <a:r>
              <a:rPr lang="en-US" sz="1350" dirty="0">
                <a:latin typeface="Courier"/>
                <a:cs typeface="Courier"/>
              </a:rPr>
              <a:t>" object of 8 listed</a:t>
            </a:r>
          </a:p>
          <a:p>
            <a:pPr marL="0" indent="0">
              <a:buNone/>
            </a:pPr>
            <a:r>
              <a:rPr lang="en-US" sz="1350" dirty="0">
                <a:latin typeface="Courier"/>
                <a:cs typeface="Courier"/>
              </a:rPr>
              <a:t> experiments with user-defined names and respective classes. </a:t>
            </a:r>
          </a:p>
          <a:p>
            <a:pPr marL="0" indent="0">
              <a:buNone/>
            </a:pPr>
            <a:r>
              <a:rPr lang="en-US" sz="1350" dirty="0">
                <a:latin typeface="Courier"/>
                <a:cs typeface="Courier"/>
              </a:rPr>
              <a:t> Containing an "</a:t>
            </a:r>
            <a:r>
              <a:rPr lang="en-US" sz="1350" dirty="0" err="1">
                <a:latin typeface="Courier"/>
                <a:cs typeface="Courier"/>
              </a:rPr>
              <a:t>Elist</a:t>
            </a:r>
            <a:r>
              <a:rPr lang="en-US" sz="1350" dirty="0">
                <a:latin typeface="Courier"/>
                <a:cs typeface="Courier"/>
              </a:rPr>
              <a:t>" class object of length 8: </a:t>
            </a:r>
          </a:p>
          <a:p>
            <a:pPr marL="0" indent="0">
              <a:buNone/>
            </a:pPr>
            <a:r>
              <a:rPr lang="en-US" sz="1350" dirty="0">
                <a:latin typeface="Courier"/>
                <a:cs typeface="Courier"/>
              </a:rPr>
              <a:t> [1] RNASeq2GeneNorm: "</a:t>
            </a:r>
            <a:r>
              <a:rPr lang="en-US" sz="1350" dirty="0" err="1">
                <a:latin typeface="Courier"/>
                <a:cs typeface="Courier"/>
              </a:rPr>
              <a:t>ExpressionSet</a:t>
            </a:r>
            <a:r>
              <a:rPr lang="en-US" sz="1350" dirty="0">
                <a:latin typeface="Courier"/>
                <a:cs typeface="Courier"/>
              </a:rPr>
              <a:t>" - 20501 rows, 83 columns </a:t>
            </a:r>
          </a:p>
          <a:p>
            <a:pPr marL="0" indent="0">
              <a:buNone/>
            </a:pPr>
            <a:r>
              <a:rPr lang="en-US" sz="1350" dirty="0">
                <a:latin typeface="Courier"/>
                <a:cs typeface="Courier"/>
              </a:rPr>
              <a:t> [2] </a:t>
            </a:r>
            <a:r>
              <a:rPr lang="en-US" sz="1350" dirty="0" err="1">
                <a:latin typeface="Courier"/>
                <a:cs typeface="Courier"/>
              </a:rPr>
              <a:t>miRNASeqGene</a:t>
            </a:r>
            <a:r>
              <a:rPr lang="en-US" sz="1350" dirty="0">
                <a:latin typeface="Courier"/>
                <a:cs typeface="Courier"/>
              </a:rPr>
              <a:t>: "</a:t>
            </a:r>
            <a:r>
              <a:rPr lang="en-US" sz="1350" dirty="0" err="1">
                <a:latin typeface="Courier"/>
                <a:cs typeface="Courier"/>
              </a:rPr>
              <a:t>ExpressionSet</a:t>
            </a:r>
            <a:r>
              <a:rPr lang="en-US" sz="1350" dirty="0">
                <a:latin typeface="Courier"/>
                <a:cs typeface="Courier"/>
              </a:rPr>
              <a:t>" - 705 rows, 85 columns </a:t>
            </a:r>
          </a:p>
          <a:p>
            <a:pPr marL="0" indent="0">
              <a:buNone/>
            </a:pPr>
            <a:r>
              <a:rPr lang="en-US" sz="1350" dirty="0">
                <a:latin typeface="Courier"/>
                <a:cs typeface="Courier"/>
              </a:rPr>
              <a:t> [3] CNASNP: "</a:t>
            </a:r>
            <a:r>
              <a:rPr lang="en-US" sz="1350" dirty="0" err="1">
                <a:latin typeface="Courier"/>
                <a:cs typeface="Courier"/>
              </a:rPr>
              <a:t>RangedRaggedAssay</a:t>
            </a:r>
            <a:r>
              <a:rPr lang="en-US" sz="1350" dirty="0">
                <a:latin typeface="Courier"/>
                <a:cs typeface="Courier"/>
              </a:rPr>
              <a:t>" - 100673 rows, 167 columns </a:t>
            </a:r>
          </a:p>
          <a:p>
            <a:pPr marL="0" indent="0">
              <a:buNone/>
            </a:pPr>
            <a:r>
              <a:rPr lang="en-US" sz="1350" dirty="0">
                <a:latin typeface="Courier"/>
                <a:cs typeface="Courier"/>
              </a:rPr>
              <a:t> [4] CNVSNP: "</a:t>
            </a:r>
            <a:r>
              <a:rPr lang="en-US" sz="1350" dirty="0" err="1">
                <a:latin typeface="Courier"/>
                <a:cs typeface="Courier"/>
              </a:rPr>
              <a:t>RangedRaggedAssay</a:t>
            </a:r>
            <a:r>
              <a:rPr lang="en-US" sz="1350" dirty="0">
                <a:latin typeface="Courier"/>
                <a:cs typeface="Courier"/>
              </a:rPr>
              <a:t>" - 34146 rows, 167 columns </a:t>
            </a:r>
          </a:p>
          <a:p>
            <a:pPr marL="0" indent="0">
              <a:buNone/>
            </a:pPr>
            <a:r>
              <a:rPr lang="en-US" sz="1350" dirty="0">
                <a:latin typeface="Courier"/>
                <a:cs typeface="Courier"/>
              </a:rPr>
              <a:t> [5] CNACGH: "</a:t>
            </a:r>
            <a:r>
              <a:rPr lang="en-US" sz="1350" dirty="0" err="1">
                <a:latin typeface="Courier"/>
                <a:cs typeface="Courier"/>
              </a:rPr>
              <a:t>RangedRaggedAssay</a:t>
            </a:r>
            <a:r>
              <a:rPr lang="en-US" sz="1350" dirty="0">
                <a:latin typeface="Courier"/>
                <a:cs typeface="Courier"/>
              </a:rPr>
              <a:t>" - 44241 rows, 166 columns </a:t>
            </a:r>
          </a:p>
          <a:p>
            <a:pPr marL="0" indent="0">
              <a:buNone/>
            </a:pPr>
            <a:r>
              <a:rPr lang="en-US" sz="1350" dirty="0">
                <a:latin typeface="Courier"/>
                <a:cs typeface="Courier"/>
              </a:rPr>
              <a:t> [6] Methylation: "</a:t>
            </a:r>
            <a:r>
              <a:rPr lang="en-US" sz="1350" dirty="0" err="1">
                <a:latin typeface="Courier"/>
                <a:cs typeface="Courier"/>
              </a:rPr>
              <a:t>ExpressionSet</a:t>
            </a:r>
            <a:r>
              <a:rPr lang="en-US" sz="1350" dirty="0">
                <a:latin typeface="Courier"/>
                <a:cs typeface="Courier"/>
              </a:rPr>
              <a:t>" - 27578 rows, 85 columns </a:t>
            </a:r>
          </a:p>
          <a:p>
            <a:pPr marL="0" indent="0">
              <a:buNone/>
            </a:pPr>
            <a:r>
              <a:rPr lang="en-US" sz="1350" dirty="0">
                <a:latin typeface="Courier"/>
                <a:cs typeface="Courier"/>
              </a:rPr>
              <a:t> [7] </a:t>
            </a:r>
            <a:r>
              <a:rPr lang="en-US" sz="1350" dirty="0" err="1">
                <a:latin typeface="Courier"/>
                <a:cs typeface="Courier"/>
              </a:rPr>
              <a:t>mRNAArray</a:t>
            </a:r>
            <a:r>
              <a:rPr lang="en-US" sz="1350" dirty="0">
                <a:latin typeface="Courier"/>
                <a:cs typeface="Courier"/>
              </a:rPr>
              <a:t>: "</a:t>
            </a:r>
            <a:r>
              <a:rPr lang="en-US" sz="1350" dirty="0" err="1">
                <a:latin typeface="Courier"/>
                <a:cs typeface="Courier"/>
              </a:rPr>
              <a:t>ExpressionSet</a:t>
            </a:r>
            <a:r>
              <a:rPr lang="en-US" sz="1350" dirty="0">
                <a:latin typeface="Courier"/>
                <a:cs typeface="Courier"/>
              </a:rPr>
              <a:t>" - 18632 rows, 85 columns </a:t>
            </a:r>
          </a:p>
          <a:p>
            <a:pPr marL="0" indent="0">
              <a:buNone/>
            </a:pPr>
            <a:r>
              <a:rPr lang="en-US" sz="1350" dirty="0">
                <a:latin typeface="Courier"/>
                <a:cs typeface="Courier"/>
              </a:rPr>
              <a:t> [8] </a:t>
            </a:r>
            <a:r>
              <a:rPr lang="en-US" sz="1350" dirty="0" err="1">
                <a:latin typeface="Courier"/>
                <a:cs typeface="Courier"/>
              </a:rPr>
              <a:t>miRNAArray</a:t>
            </a:r>
            <a:r>
              <a:rPr lang="en-US" sz="1350" dirty="0">
                <a:latin typeface="Courier"/>
                <a:cs typeface="Courier"/>
              </a:rPr>
              <a:t>: "</a:t>
            </a:r>
            <a:r>
              <a:rPr lang="en-US" sz="1350" dirty="0" err="1">
                <a:latin typeface="Courier"/>
                <a:cs typeface="Courier"/>
              </a:rPr>
              <a:t>ExpressionSet</a:t>
            </a:r>
            <a:r>
              <a:rPr lang="en-US" sz="1350" dirty="0">
                <a:latin typeface="Courier"/>
                <a:cs typeface="Courier"/>
              </a:rPr>
              <a:t>" - 821 rows, 85 columns </a:t>
            </a:r>
          </a:p>
          <a:p>
            <a:pPr marL="0" indent="0">
              <a:buNone/>
            </a:pPr>
            <a:r>
              <a:rPr lang="en-US" sz="1350" dirty="0">
                <a:latin typeface="Courier"/>
                <a:cs typeface="Courier"/>
              </a:rPr>
              <a:t>To access slots use: </a:t>
            </a:r>
          </a:p>
          <a:p>
            <a:pPr marL="0" indent="0">
              <a:buNone/>
            </a:pPr>
            <a:r>
              <a:rPr lang="en-US" sz="1350" dirty="0">
                <a:latin typeface="Courier"/>
                <a:cs typeface="Courier"/>
              </a:rPr>
              <a:t> </a:t>
            </a:r>
            <a:r>
              <a:rPr lang="en-US" sz="1350" dirty="0" err="1">
                <a:latin typeface="Courier"/>
                <a:cs typeface="Courier"/>
              </a:rPr>
              <a:t>Elist</a:t>
            </a:r>
            <a:r>
              <a:rPr lang="en-US" sz="1350" dirty="0">
                <a:latin typeface="Courier"/>
                <a:cs typeface="Courier"/>
              </a:rPr>
              <a:t>() - to obtain the "</a:t>
            </a:r>
            <a:r>
              <a:rPr lang="en-US" sz="1350" dirty="0" err="1">
                <a:latin typeface="Courier"/>
                <a:cs typeface="Courier"/>
              </a:rPr>
              <a:t>Elist</a:t>
            </a:r>
            <a:r>
              <a:rPr lang="en-US" sz="1350" dirty="0">
                <a:latin typeface="Courier"/>
                <a:cs typeface="Courier"/>
              </a:rPr>
              <a:t>" of experiment instances </a:t>
            </a:r>
          </a:p>
          <a:p>
            <a:pPr marL="0" indent="0">
              <a:buNone/>
            </a:pPr>
            <a:r>
              <a:rPr lang="en-US" sz="1350" dirty="0">
                <a:latin typeface="Courier"/>
                <a:cs typeface="Courier"/>
              </a:rPr>
              <a:t> </a:t>
            </a:r>
            <a:r>
              <a:rPr lang="en-US" sz="1350" dirty="0" err="1">
                <a:latin typeface="Courier"/>
                <a:cs typeface="Courier"/>
              </a:rPr>
              <a:t>pData</a:t>
            </a:r>
            <a:r>
              <a:rPr lang="en-US" sz="1350" dirty="0">
                <a:latin typeface="Courier"/>
                <a:cs typeface="Courier"/>
              </a:rPr>
              <a:t>() - for the primary/phenotype "</a:t>
            </a:r>
            <a:r>
              <a:rPr lang="en-US" sz="1350" dirty="0" err="1">
                <a:latin typeface="Courier"/>
                <a:cs typeface="Courier"/>
              </a:rPr>
              <a:t>DataFrame</a:t>
            </a:r>
            <a:r>
              <a:rPr lang="en-US" sz="1350" dirty="0">
                <a:latin typeface="Courier"/>
                <a:cs typeface="Courier"/>
              </a:rPr>
              <a:t>" </a:t>
            </a:r>
          </a:p>
          <a:p>
            <a:pPr marL="0" indent="0">
              <a:buNone/>
            </a:pPr>
            <a:r>
              <a:rPr lang="en-US" sz="1350" dirty="0">
                <a:latin typeface="Courier"/>
                <a:cs typeface="Courier"/>
              </a:rPr>
              <a:t> </a:t>
            </a:r>
            <a:r>
              <a:rPr lang="en-US" sz="1350" dirty="0" err="1">
                <a:latin typeface="Courier"/>
                <a:cs typeface="Courier"/>
              </a:rPr>
              <a:t>sampleMap</a:t>
            </a:r>
            <a:r>
              <a:rPr lang="en-US" sz="1350" dirty="0">
                <a:latin typeface="Courier"/>
                <a:cs typeface="Courier"/>
              </a:rPr>
              <a:t>() - for the sample availability "</a:t>
            </a:r>
            <a:r>
              <a:rPr lang="en-US" sz="1350" dirty="0" err="1">
                <a:latin typeface="Courier"/>
                <a:cs typeface="Courier"/>
              </a:rPr>
              <a:t>DataFrame</a:t>
            </a:r>
            <a:r>
              <a:rPr lang="en-US" sz="1350" dirty="0">
                <a:latin typeface="Courier"/>
                <a:cs typeface="Courier"/>
              </a:rPr>
              <a:t>" </a:t>
            </a:r>
          </a:p>
          <a:p>
            <a:pPr marL="0" indent="0">
              <a:buNone/>
            </a:pPr>
            <a:r>
              <a:rPr lang="en-US" sz="1350" dirty="0">
                <a:latin typeface="Courier"/>
                <a:cs typeface="Courier"/>
              </a:rPr>
              <a:t> metadata() - for the metadata object of 'ANY' class </a:t>
            </a:r>
          </a:p>
          <a:p>
            <a:pPr marL="0" indent="0">
              <a:buNone/>
            </a:pPr>
            <a:r>
              <a:rPr lang="en-US" sz="1350" dirty="0">
                <a:latin typeface="Courier"/>
                <a:cs typeface="Courier"/>
              </a:rPr>
              <a:t>See also: </a:t>
            </a:r>
            <a:r>
              <a:rPr lang="en-US" sz="1350" dirty="0" err="1">
                <a:latin typeface="Courier"/>
                <a:cs typeface="Courier"/>
              </a:rPr>
              <a:t>subsetByAssay</a:t>
            </a:r>
            <a:r>
              <a:rPr lang="en-US" sz="1350" dirty="0">
                <a:latin typeface="Courier"/>
                <a:cs typeface="Courier"/>
              </a:rPr>
              <a:t>(), </a:t>
            </a:r>
            <a:r>
              <a:rPr lang="en-US" sz="1350" dirty="0" err="1">
                <a:latin typeface="Courier"/>
                <a:cs typeface="Courier"/>
              </a:rPr>
              <a:t>subsetByRow</a:t>
            </a:r>
            <a:r>
              <a:rPr lang="en-US" sz="1350" dirty="0">
                <a:latin typeface="Courier"/>
                <a:cs typeface="Courier"/>
              </a:rPr>
              <a:t>(), </a:t>
            </a:r>
            <a:r>
              <a:rPr lang="en-US" sz="1350" dirty="0" err="1">
                <a:latin typeface="Courier"/>
                <a:cs typeface="Courier"/>
              </a:rPr>
              <a:t>subsetByColumn</a:t>
            </a:r>
            <a:r>
              <a:rPr lang="en-US" sz="1350" dirty="0">
                <a:latin typeface="Courier"/>
                <a:cs typeface="Courier"/>
              </a:rPr>
              <a:t>(</a:t>
            </a:r>
            <a:r>
              <a:rPr lang="en-US" sz="1350" dirty="0" smtClean="0">
                <a:latin typeface="Courier"/>
                <a:cs typeface="Courier"/>
              </a:rPr>
              <a:t>)</a:t>
            </a:r>
          </a:p>
          <a:p>
            <a:pPr marL="0" indent="0">
              <a:buNone/>
            </a:pPr>
            <a:r>
              <a:rPr lang="en-US" sz="1350" dirty="0" smtClean="0">
                <a:latin typeface="Courier"/>
                <a:cs typeface="Courier"/>
              </a:rPr>
              <a:t>&gt; </a:t>
            </a:r>
            <a:endParaRPr lang="en-US" sz="1350" dirty="0">
              <a:latin typeface="Courier"/>
              <a:cs typeface="Courier"/>
            </a:endParaRPr>
          </a:p>
        </p:txBody>
      </p:sp>
    </p:spTree>
    <p:extLst>
      <p:ext uri="{BB962C8B-B14F-4D97-AF65-F5344CB8AC3E}">
        <p14:creationId xmlns:p14="http://schemas.microsoft.com/office/powerpoint/2010/main" val="5428653"/>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2590800"/>
            <a:ext cx="8229600" cy="1143000"/>
          </a:xfrm>
        </p:spPr>
        <p:txBody>
          <a:bodyPr>
            <a:normAutofit fontScale="90000"/>
          </a:bodyPr>
          <a:lstStyle/>
          <a:p>
            <a:r>
              <a:rPr lang="en-US" dirty="0" smtClean="0"/>
              <a:t>Sample duplication</a:t>
            </a:r>
            <a:br>
              <a:rPr lang="en-US" dirty="0" smtClean="0"/>
            </a:br>
            <a:r>
              <a:rPr lang="en-US" dirty="0"/>
              <a:t/>
            </a:r>
            <a:br>
              <a:rPr lang="en-US" dirty="0"/>
            </a:br>
            <a:r>
              <a:rPr lang="en-US" sz="2200" b="1" dirty="0"/>
              <a:t>The doppelgänger effect</a:t>
            </a:r>
            <a:endParaRPr lang="en-US" sz="2200" dirty="0"/>
          </a:p>
        </p:txBody>
      </p:sp>
    </p:spTree>
    <p:extLst>
      <p:ext uri="{BB962C8B-B14F-4D97-AF65-F5344CB8AC3E}">
        <p14:creationId xmlns:p14="http://schemas.microsoft.com/office/powerpoint/2010/main" val="3189514662"/>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doppelgangR</a:t>
            </a:r>
            <a:r>
              <a:rPr lang="en-US" dirty="0" smtClean="0"/>
              <a:t>: identifying duplicate samples in genomic databases</a:t>
            </a:r>
            <a:endParaRPr lang="en-US" dirty="0"/>
          </a:p>
        </p:txBody>
      </p:sp>
      <p:sp>
        <p:nvSpPr>
          <p:cNvPr id="3" name="Content Placeholder 2"/>
          <p:cNvSpPr>
            <a:spLocks noGrp="1"/>
          </p:cNvSpPr>
          <p:nvPr>
            <p:ph idx="1"/>
          </p:nvPr>
        </p:nvSpPr>
        <p:spPr>
          <a:xfrm>
            <a:off x="457200" y="1828800"/>
            <a:ext cx="8229600" cy="4953000"/>
          </a:xfrm>
        </p:spPr>
        <p:txBody>
          <a:bodyPr>
            <a:normAutofit/>
          </a:bodyPr>
          <a:lstStyle/>
          <a:p>
            <a:pPr marL="0" indent="0">
              <a:buNone/>
            </a:pPr>
            <a:r>
              <a:rPr lang="en-US" b="1" dirty="0" smtClean="0"/>
              <a:t>The problem: </a:t>
            </a:r>
            <a:r>
              <a:rPr lang="en-US" dirty="0" smtClean="0"/>
              <a:t>GEO </a:t>
            </a:r>
            <a:r>
              <a:rPr lang="en-US" dirty="0" err="1" smtClean="0"/>
              <a:t>etc</a:t>
            </a:r>
            <a:r>
              <a:rPr lang="en-US" dirty="0" smtClean="0"/>
              <a:t> provide many useful gene expression datasets, but samples get duplicated:</a:t>
            </a:r>
          </a:p>
          <a:p>
            <a:pPr lvl="1"/>
            <a:r>
              <a:rPr lang="en-US" dirty="0" smtClean="0"/>
              <a:t>Labs publish multiple papers from the same or slightly modified patient cohorts</a:t>
            </a:r>
          </a:p>
          <a:p>
            <a:pPr lvl="1"/>
            <a:r>
              <a:rPr lang="en-US" dirty="0" smtClean="0"/>
              <a:t>Generous labs share specimens with other labs or </a:t>
            </a:r>
            <a:r>
              <a:rPr lang="en-US" dirty="0" err="1" smtClean="0"/>
              <a:t>consortial</a:t>
            </a:r>
            <a:r>
              <a:rPr lang="en-US" dirty="0" smtClean="0"/>
              <a:t> projects</a:t>
            </a:r>
          </a:p>
          <a:p>
            <a:pPr lvl="1"/>
            <a:r>
              <a:rPr lang="en-US" dirty="0" smtClean="0"/>
              <a:t>Duplicates may be on the same </a:t>
            </a:r>
            <a:r>
              <a:rPr lang="en-US" dirty="0"/>
              <a:t>or different </a:t>
            </a:r>
            <a:r>
              <a:rPr lang="en-US" dirty="0" smtClean="0"/>
              <a:t>microarray / RNA-</a:t>
            </a:r>
            <a:r>
              <a:rPr lang="en-US" dirty="0" err="1" smtClean="0"/>
              <a:t>seq</a:t>
            </a:r>
            <a:r>
              <a:rPr lang="en-US" dirty="0" smtClean="0"/>
              <a:t> platforms</a:t>
            </a:r>
          </a:p>
          <a:p>
            <a:pPr marL="457200" lvl="1" indent="0">
              <a:buNone/>
            </a:pPr>
            <a:endParaRPr lang="en-US" sz="1900" dirty="0" smtClean="0"/>
          </a:p>
          <a:p>
            <a:pPr marL="457200" lvl="1" indent="0">
              <a:buNone/>
            </a:pPr>
            <a:r>
              <a:rPr lang="en-US" sz="1800" dirty="0" smtClean="0"/>
              <a:t>Waldron L, Riester M, Ramos M, Parmigiani G, </a:t>
            </a:r>
            <a:r>
              <a:rPr lang="en-US" sz="1800" dirty="0" err="1" smtClean="0"/>
              <a:t>Birrer</a:t>
            </a:r>
            <a:r>
              <a:rPr lang="en-US" sz="1800" dirty="0" smtClean="0"/>
              <a:t> M:</a:t>
            </a:r>
            <a:r>
              <a:rPr lang="en-US" sz="1800" i="1" dirty="0" smtClean="0"/>
              <a:t> </a:t>
            </a:r>
            <a:r>
              <a:rPr lang="en-US" sz="1800" b="1" dirty="0"/>
              <a:t>The doppelgänger effect: hidden duplicates in databases of transcriptome </a:t>
            </a:r>
            <a:r>
              <a:rPr lang="en-US" sz="1800" b="1" dirty="0" smtClean="0"/>
              <a:t>profiles</a:t>
            </a:r>
            <a:r>
              <a:rPr lang="en-US" sz="1800" dirty="0" smtClean="0"/>
              <a:t>. (JNCI</a:t>
            </a:r>
            <a:r>
              <a:rPr lang="en-US" sz="1800" i="1" dirty="0" smtClean="0"/>
              <a:t>, </a:t>
            </a:r>
            <a:r>
              <a:rPr lang="en-US" sz="1800" dirty="0" smtClean="0"/>
              <a:t>in press)</a:t>
            </a:r>
            <a:endParaRPr lang="en-US" sz="1800" dirty="0"/>
          </a:p>
        </p:txBody>
      </p:sp>
      <p:sp>
        <p:nvSpPr>
          <p:cNvPr id="4" name="Slide Number Placeholder 3"/>
          <p:cNvSpPr>
            <a:spLocks noGrp="1"/>
          </p:cNvSpPr>
          <p:nvPr>
            <p:ph type="sldNum" sz="quarter" idx="12"/>
          </p:nvPr>
        </p:nvSpPr>
        <p:spPr/>
        <p:txBody>
          <a:bodyPr/>
          <a:lstStyle/>
          <a:p>
            <a:fld id="{C71C242F-20BE-4F6C-ABA6-9DCC8641EF60}" type="slidenum">
              <a:rPr lang="en-US" smtClean="0"/>
              <a:pPr/>
              <a:t>36</a:t>
            </a:fld>
            <a:endParaRPr lang="en-US"/>
          </a:p>
        </p:txBody>
      </p:sp>
    </p:spTree>
    <p:extLst>
      <p:ext uri="{BB962C8B-B14F-4D97-AF65-F5344CB8AC3E}">
        <p14:creationId xmlns:p14="http://schemas.microsoft.com/office/powerpoint/2010/main" val="1198519743"/>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Duplicate profiles have unexpectedly high correlation to each other</a:t>
            </a:r>
            <a:endParaRPr lang="en-US" dirty="0"/>
          </a:p>
        </p:txBody>
      </p:sp>
      <p:sp>
        <p:nvSpPr>
          <p:cNvPr id="4" name="Slide Number Placeholder 3"/>
          <p:cNvSpPr>
            <a:spLocks noGrp="1"/>
          </p:cNvSpPr>
          <p:nvPr>
            <p:ph type="sldNum" sz="quarter" idx="12"/>
          </p:nvPr>
        </p:nvSpPr>
        <p:spPr/>
        <p:txBody>
          <a:bodyPr/>
          <a:lstStyle/>
          <a:p>
            <a:fld id="{C71C242F-20BE-4F6C-ABA6-9DCC8641EF60}" type="slidenum">
              <a:rPr lang="en-US" smtClean="0"/>
              <a:pPr/>
              <a:t>37</a:t>
            </a:fld>
            <a:endParaRPr lang="en-US" dirty="0"/>
          </a:p>
        </p:txBody>
      </p:sp>
      <p:grpSp>
        <p:nvGrpSpPr>
          <p:cNvPr id="7" name="Group 6"/>
          <p:cNvGrpSpPr/>
          <p:nvPr/>
        </p:nvGrpSpPr>
        <p:grpSpPr>
          <a:xfrm>
            <a:off x="676658" y="1521247"/>
            <a:ext cx="4655839" cy="4194188"/>
            <a:chOff x="811990" y="1687817"/>
            <a:chExt cx="5746393" cy="5176608"/>
          </a:xfrm>
        </p:grpSpPr>
        <p:pic>
          <p:nvPicPr>
            <p:cNvPr id="5" name="Picture 4"/>
            <p:cNvPicPr>
              <a:picLocks noChangeAspect="1"/>
            </p:cNvPicPr>
            <p:nvPr/>
          </p:nvPicPr>
          <p:blipFill>
            <a:blip r:embed="rId3"/>
            <a:stretch>
              <a:fillRect/>
            </a:stretch>
          </p:blipFill>
          <p:spPr>
            <a:xfrm>
              <a:off x="811990" y="1687817"/>
              <a:ext cx="5746393" cy="2674633"/>
            </a:xfrm>
            <a:prstGeom prst="rect">
              <a:avLst/>
            </a:prstGeom>
          </p:spPr>
        </p:pic>
        <p:pic>
          <p:nvPicPr>
            <p:cNvPr id="6" name="Picture 5"/>
            <p:cNvPicPr>
              <a:picLocks noChangeAspect="1"/>
            </p:cNvPicPr>
            <p:nvPr/>
          </p:nvPicPr>
          <p:blipFill>
            <a:blip r:embed="rId4"/>
            <a:stretch>
              <a:fillRect/>
            </a:stretch>
          </p:blipFill>
          <p:spPr>
            <a:xfrm>
              <a:off x="853632" y="4278665"/>
              <a:ext cx="5475728" cy="2585760"/>
            </a:xfrm>
            <a:prstGeom prst="rect">
              <a:avLst/>
            </a:prstGeom>
          </p:spPr>
        </p:pic>
      </p:grpSp>
      <p:sp>
        <p:nvSpPr>
          <p:cNvPr id="3" name="Rectangle 2"/>
          <p:cNvSpPr/>
          <p:nvPr/>
        </p:nvSpPr>
        <p:spPr>
          <a:xfrm>
            <a:off x="2650072" y="2810205"/>
            <a:ext cx="160005" cy="420031"/>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 name="Straight Arrow Connector 12"/>
          <p:cNvCxnSpPr>
            <a:endCxn id="3" idx="3"/>
          </p:cNvCxnSpPr>
          <p:nvPr/>
        </p:nvCxnSpPr>
        <p:spPr>
          <a:xfrm flipH="1" flipV="1">
            <a:off x="2810077" y="3020221"/>
            <a:ext cx="3330091" cy="125009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6215267" y="4141445"/>
            <a:ext cx="2471533" cy="1754327"/>
          </a:xfrm>
          <a:prstGeom prst="rect">
            <a:avLst/>
          </a:prstGeom>
          <a:noFill/>
        </p:spPr>
        <p:txBody>
          <a:bodyPr wrap="square" rtlCol="0">
            <a:spAutoFit/>
          </a:bodyPr>
          <a:lstStyle/>
          <a:p>
            <a:r>
              <a:rPr lang="en-US" dirty="0" smtClean="0"/>
              <a:t>These are duplicates between two Duke datasets.  None of the others in these histograms are duplicates.</a:t>
            </a:r>
            <a:endParaRPr lang="en-US" dirty="0"/>
          </a:p>
        </p:txBody>
      </p:sp>
      <p:sp>
        <p:nvSpPr>
          <p:cNvPr id="15" name="TextBox 14"/>
          <p:cNvSpPr txBox="1"/>
          <p:nvPr/>
        </p:nvSpPr>
        <p:spPr>
          <a:xfrm>
            <a:off x="6180169" y="1880136"/>
            <a:ext cx="2710329" cy="1477328"/>
          </a:xfrm>
          <a:prstGeom prst="rect">
            <a:avLst/>
          </a:prstGeom>
          <a:noFill/>
        </p:spPr>
        <p:txBody>
          <a:bodyPr wrap="square" rtlCol="0">
            <a:spAutoFit/>
          </a:bodyPr>
          <a:lstStyle/>
          <a:p>
            <a:r>
              <a:rPr lang="en-US" dirty="0" smtClean="0"/>
              <a:t>Histograms showing Pearson correlation between all pairs of samples across two datasets.</a:t>
            </a:r>
            <a:endParaRPr lang="en-US" dirty="0"/>
          </a:p>
        </p:txBody>
      </p:sp>
    </p:spTree>
    <p:extLst>
      <p:ext uri="{BB962C8B-B14F-4D97-AF65-F5344CB8AC3E}">
        <p14:creationId xmlns:p14="http://schemas.microsoft.com/office/powerpoint/2010/main" val="124537704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4"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Matching microarray to RNA-</a:t>
            </a:r>
            <a:r>
              <a:rPr lang="en-US" dirty="0" err="1" smtClean="0"/>
              <a:t>seq</a:t>
            </a:r>
            <a:r>
              <a:rPr lang="en-US" dirty="0" smtClean="0"/>
              <a:t> profiles</a:t>
            </a:r>
            <a:endParaRPr lang="en-US" dirty="0"/>
          </a:p>
        </p:txBody>
      </p:sp>
      <p:sp>
        <p:nvSpPr>
          <p:cNvPr id="4" name="Slide Number Placeholder 3"/>
          <p:cNvSpPr>
            <a:spLocks noGrp="1"/>
          </p:cNvSpPr>
          <p:nvPr>
            <p:ph type="sldNum" sz="quarter" idx="12"/>
          </p:nvPr>
        </p:nvSpPr>
        <p:spPr/>
        <p:txBody>
          <a:bodyPr/>
          <a:lstStyle/>
          <a:p>
            <a:fld id="{C71C242F-20BE-4F6C-ABA6-9DCC8641EF60}" type="slidenum">
              <a:rPr lang="en-US" smtClean="0"/>
              <a:pPr/>
              <a:t>38</a:t>
            </a:fld>
            <a:endParaRPr lang="en-US"/>
          </a:p>
        </p:txBody>
      </p:sp>
      <p:pic>
        <p:nvPicPr>
          <p:cNvPr id="6" name="Picture 5" descr="Figure1.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42927" y="2947099"/>
            <a:ext cx="6089904" cy="2913888"/>
          </a:xfrm>
          <a:prstGeom prst="rect">
            <a:avLst/>
          </a:prstGeom>
        </p:spPr>
      </p:pic>
      <p:sp>
        <p:nvSpPr>
          <p:cNvPr id="7" name="TextBox 6"/>
          <p:cNvSpPr txBox="1"/>
          <p:nvPr/>
        </p:nvSpPr>
        <p:spPr>
          <a:xfrm>
            <a:off x="791171" y="1572005"/>
            <a:ext cx="7494359" cy="830997"/>
          </a:xfrm>
          <a:prstGeom prst="rect">
            <a:avLst/>
          </a:prstGeom>
          <a:noFill/>
        </p:spPr>
        <p:txBody>
          <a:bodyPr wrap="none" rtlCol="0">
            <a:spAutoFit/>
          </a:bodyPr>
          <a:lstStyle/>
          <a:p>
            <a:pPr marL="342900" indent="-342900">
              <a:buFont typeface="Arial"/>
              <a:buChar char="•"/>
            </a:pPr>
            <a:r>
              <a:rPr lang="en-US" dirty="0" smtClean="0"/>
              <a:t>The Cancer Genome Atlas ovarian cancer study</a:t>
            </a:r>
          </a:p>
          <a:p>
            <a:pPr marL="342900" indent="-342900">
              <a:buFont typeface="Arial"/>
              <a:buChar char="•"/>
            </a:pPr>
            <a:r>
              <a:rPr lang="en-US" dirty="0" smtClean="0"/>
              <a:t>Matching </a:t>
            </a:r>
            <a:r>
              <a:rPr lang="en-US" dirty="0" err="1" smtClean="0"/>
              <a:t>Affymetrix</a:t>
            </a:r>
            <a:r>
              <a:rPr lang="en-US" dirty="0" smtClean="0"/>
              <a:t> microarray </a:t>
            </a:r>
            <a:r>
              <a:rPr lang="en-US" dirty="0"/>
              <a:t>to RNA-</a:t>
            </a:r>
            <a:r>
              <a:rPr lang="en-US" dirty="0" err="1"/>
              <a:t>seq</a:t>
            </a:r>
            <a:r>
              <a:rPr lang="en-US" dirty="0"/>
              <a:t> </a:t>
            </a:r>
            <a:r>
              <a:rPr lang="en-US" dirty="0" smtClean="0"/>
              <a:t>profiles</a:t>
            </a:r>
          </a:p>
        </p:txBody>
      </p:sp>
    </p:spTree>
    <p:extLst>
      <p:ext uri="{BB962C8B-B14F-4D97-AF65-F5344CB8AC3E}">
        <p14:creationId xmlns:p14="http://schemas.microsoft.com/office/powerpoint/2010/main" val="486478675"/>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Matching microarray to RNA-</a:t>
            </a:r>
            <a:r>
              <a:rPr lang="en-US" dirty="0" err="1"/>
              <a:t>seq</a:t>
            </a:r>
            <a:r>
              <a:rPr lang="en-US" dirty="0"/>
              <a:t> profiles</a:t>
            </a:r>
          </a:p>
        </p:txBody>
      </p:sp>
      <p:graphicFrame>
        <p:nvGraphicFramePr>
          <p:cNvPr id="4" name="Object 3"/>
          <p:cNvGraphicFramePr>
            <a:graphicFrameLocks noChangeAspect="1"/>
          </p:cNvGraphicFramePr>
          <p:nvPr>
            <p:extLst>
              <p:ext uri="{D42A27DB-BD31-4B8C-83A1-F6EECF244321}">
                <p14:modId xmlns:p14="http://schemas.microsoft.com/office/powerpoint/2010/main" val="1701113281"/>
              </p:ext>
            </p:extLst>
          </p:nvPr>
        </p:nvGraphicFramePr>
        <p:xfrm>
          <a:off x="228600" y="1600200"/>
          <a:ext cx="5664200" cy="4241800"/>
        </p:xfrm>
        <a:graphic>
          <a:graphicData uri="http://schemas.openxmlformats.org/presentationml/2006/ole">
            <mc:AlternateContent xmlns:mc="http://schemas.openxmlformats.org/markup-compatibility/2006">
              <mc:Choice xmlns:v="urn:schemas-microsoft-com:vml" Requires="v">
                <p:oleObj spid="_x0000_s1052" name="Document" r:id="rId3" imgW="5664200" imgH="4216400" progId="Word.Document.12">
                  <p:embed/>
                </p:oleObj>
              </mc:Choice>
              <mc:Fallback>
                <p:oleObj name="Document" r:id="rId3" imgW="5664200" imgH="4216400" progId="Word.Document.12">
                  <p:embed/>
                  <p:pic>
                    <p:nvPicPr>
                      <p:cNvPr id="0" name=""/>
                      <p:cNvPicPr/>
                      <p:nvPr/>
                    </p:nvPicPr>
                    <p:blipFill>
                      <a:blip r:embed="rId4"/>
                      <a:stretch>
                        <a:fillRect/>
                      </a:stretch>
                    </p:blipFill>
                    <p:spPr>
                      <a:xfrm>
                        <a:off x="228600" y="1600200"/>
                        <a:ext cx="5664200" cy="4241800"/>
                      </a:xfrm>
                      <a:prstGeom prst="rect">
                        <a:avLst/>
                      </a:prstGeom>
                    </p:spPr>
                  </p:pic>
                </p:oleObj>
              </mc:Fallback>
            </mc:AlternateContent>
          </a:graphicData>
        </a:graphic>
      </p:graphicFrame>
      <p:sp>
        <p:nvSpPr>
          <p:cNvPr id="5" name="TextBox 4"/>
          <p:cNvSpPr txBox="1"/>
          <p:nvPr/>
        </p:nvSpPr>
        <p:spPr>
          <a:xfrm>
            <a:off x="5768955" y="5410200"/>
            <a:ext cx="1774845" cy="369332"/>
          </a:xfrm>
          <a:prstGeom prst="rect">
            <a:avLst/>
          </a:prstGeom>
          <a:noFill/>
        </p:spPr>
        <p:txBody>
          <a:bodyPr wrap="none" rtlCol="0">
            <a:spAutoFit/>
          </a:bodyPr>
          <a:lstStyle/>
          <a:p>
            <a:r>
              <a:rPr lang="en-US" dirty="0" smtClean="0"/>
              <a:t>“quiet” genomes</a:t>
            </a:r>
            <a:endParaRPr lang="en-US" dirty="0"/>
          </a:p>
        </p:txBody>
      </p:sp>
      <p:sp>
        <p:nvSpPr>
          <p:cNvPr id="6" name="TextBox 5"/>
          <p:cNvSpPr txBox="1"/>
          <p:nvPr/>
        </p:nvSpPr>
        <p:spPr>
          <a:xfrm>
            <a:off x="5653187" y="2819400"/>
            <a:ext cx="2920616" cy="369332"/>
          </a:xfrm>
          <a:prstGeom prst="rect">
            <a:avLst/>
          </a:prstGeom>
          <a:noFill/>
        </p:spPr>
        <p:txBody>
          <a:bodyPr wrap="none" rtlCol="0">
            <a:spAutoFit/>
          </a:bodyPr>
          <a:lstStyle/>
          <a:p>
            <a:r>
              <a:rPr lang="en-US" dirty="0"/>
              <a:t>h</a:t>
            </a:r>
            <a:r>
              <a:rPr lang="en-US" dirty="0" smtClean="0"/>
              <a:t>eavily re-arranged genomes</a:t>
            </a:r>
            <a:endParaRPr lang="en-US" dirty="0"/>
          </a:p>
        </p:txBody>
      </p:sp>
      <p:sp>
        <p:nvSpPr>
          <p:cNvPr id="7" name="TextBox 6"/>
          <p:cNvSpPr txBox="1"/>
          <p:nvPr/>
        </p:nvSpPr>
        <p:spPr>
          <a:xfrm>
            <a:off x="381000" y="1828800"/>
            <a:ext cx="8105667" cy="369332"/>
          </a:xfrm>
          <a:prstGeom prst="rect">
            <a:avLst/>
          </a:prstGeom>
          <a:noFill/>
        </p:spPr>
        <p:txBody>
          <a:bodyPr wrap="none" rtlCol="0">
            <a:spAutoFit/>
          </a:bodyPr>
          <a:lstStyle/>
          <a:p>
            <a:r>
              <a:rPr lang="en-US" dirty="0" smtClean="0"/>
              <a:t>For distinctive profiles, different technologies do not prevent duplicate identification</a:t>
            </a:r>
            <a:endParaRPr lang="en-US" dirty="0"/>
          </a:p>
        </p:txBody>
      </p:sp>
    </p:spTree>
    <p:extLst>
      <p:ext uri="{BB962C8B-B14F-4D97-AF65-F5344CB8AC3E}">
        <p14:creationId xmlns:p14="http://schemas.microsoft.com/office/powerpoint/2010/main" val="2418246210"/>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295400"/>
            <a:ext cx="8229600" cy="2667000"/>
          </a:xfrm>
        </p:spPr>
        <p:txBody>
          <a:bodyPr>
            <a:normAutofit fontScale="90000"/>
          </a:bodyPr>
          <a:lstStyle/>
          <a:p>
            <a:r>
              <a:rPr lang="en-US" dirty="0"/>
              <a:t>Comparative meta-analysis: prognostic gene signatures of ovarian </a:t>
            </a:r>
            <a:r>
              <a:rPr lang="en-US" dirty="0" smtClean="0"/>
              <a:t>cancer</a:t>
            </a:r>
            <a:br>
              <a:rPr lang="en-US" dirty="0" smtClean="0"/>
            </a:br>
            <a:r>
              <a:rPr lang="en-US" dirty="0"/>
              <a:t/>
            </a:r>
            <a:br>
              <a:rPr lang="en-US" dirty="0"/>
            </a:br>
            <a:r>
              <a:rPr lang="en-US" sz="2000" dirty="0"/>
              <a:t>S</a:t>
            </a:r>
            <a:r>
              <a:rPr lang="en-US" sz="2000" dirty="0" smtClean="0"/>
              <a:t>upervising learning of patient risk</a:t>
            </a:r>
            <a:endParaRPr lang="en-US" sz="2000" dirty="0"/>
          </a:p>
        </p:txBody>
      </p:sp>
    </p:spTree>
    <p:extLst>
      <p:ext uri="{BB962C8B-B14F-4D97-AF65-F5344CB8AC3E}">
        <p14:creationId xmlns:p14="http://schemas.microsoft.com/office/powerpoint/2010/main" val="1331678227"/>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2590800"/>
            <a:ext cx="8229600" cy="1143000"/>
          </a:xfrm>
        </p:spPr>
        <p:txBody>
          <a:bodyPr/>
          <a:lstStyle/>
          <a:p>
            <a:r>
              <a:rPr lang="en-US" dirty="0" smtClean="0"/>
              <a:t>On batch effects</a:t>
            </a:r>
            <a:endParaRPr lang="en-US" dirty="0"/>
          </a:p>
        </p:txBody>
      </p:sp>
    </p:spTree>
    <p:extLst>
      <p:ext uri="{BB962C8B-B14F-4D97-AF65-F5344CB8AC3E}">
        <p14:creationId xmlns:p14="http://schemas.microsoft.com/office/powerpoint/2010/main" val="635434732"/>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 effects as the enemy</a:t>
            </a:r>
            <a:endParaRPr lang="en-US" dirty="0"/>
          </a:p>
        </p:txBody>
      </p:sp>
      <p:grpSp>
        <p:nvGrpSpPr>
          <p:cNvPr id="7" name="Group 6"/>
          <p:cNvGrpSpPr/>
          <p:nvPr/>
        </p:nvGrpSpPr>
        <p:grpSpPr>
          <a:xfrm>
            <a:off x="762000" y="1743860"/>
            <a:ext cx="4114800" cy="3959472"/>
            <a:chOff x="762000" y="1743860"/>
            <a:chExt cx="4114800" cy="3959472"/>
          </a:xfrm>
        </p:grpSpPr>
        <p:pic>
          <p:nvPicPr>
            <p:cNvPr id="4" name="Picture 3"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0" y="1743860"/>
              <a:ext cx="4114800" cy="3370280"/>
            </a:xfrm>
            <a:prstGeom prst="rect">
              <a:avLst/>
            </a:prstGeom>
          </p:spPr>
        </p:pic>
        <p:sp>
          <p:nvSpPr>
            <p:cNvPr id="5" name="TextBox 4"/>
            <p:cNvSpPr txBox="1"/>
            <p:nvPr/>
          </p:nvSpPr>
          <p:spPr>
            <a:xfrm>
              <a:off x="914400" y="5334000"/>
              <a:ext cx="2491516" cy="369332"/>
            </a:xfrm>
            <a:prstGeom prst="rect">
              <a:avLst/>
            </a:prstGeom>
            <a:noFill/>
          </p:spPr>
          <p:txBody>
            <a:bodyPr wrap="none" rtlCol="0">
              <a:spAutoFit/>
            </a:bodyPr>
            <a:lstStyle/>
            <a:p>
              <a:r>
                <a:rPr lang="en-US" sz="1800" dirty="0" err="1" smtClean="0">
                  <a:latin typeface="+mn-lt"/>
                </a:rPr>
                <a:t>Baggerly</a:t>
              </a:r>
              <a:r>
                <a:rPr lang="en-US" sz="1800" dirty="0" smtClean="0">
                  <a:latin typeface="+mn-lt"/>
                </a:rPr>
                <a:t> </a:t>
              </a:r>
              <a:r>
                <a:rPr lang="en-US" sz="1800" i="1" dirty="0" smtClean="0">
                  <a:latin typeface="+mn-lt"/>
                </a:rPr>
                <a:t>et al.</a:t>
              </a:r>
              <a:r>
                <a:rPr lang="en-US" sz="1800" dirty="0" smtClean="0">
                  <a:latin typeface="+mn-lt"/>
                </a:rPr>
                <a:t>, JCO 2008</a:t>
              </a:r>
              <a:endParaRPr lang="en-US" sz="1800" dirty="0">
                <a:latin typeface="+mn-lt"/>
              </a:endParaRPr>
            </a:p>
          </p:txBody>
        </p:sp>
      </p:grpSp>
      <p:pic>
        <p:nvPicPr>
          <p:cNvPr id="6" name="Picture 5"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29200" y="2117497"/>
            <a:ext cx="3809998" cy="2623006"/>
          </a:xfrm>
          <a:prstGeom prst="rect">
            <a:avLst/>
          </a:prstGeom>
        </p:spPr>
      </p:pic>
    </p:spTree>
    <p:extLst>
      <p:ext uri="{BB962C8B-B14F-4D97-AF65-F5344CB8AC3E}">
        <p14:creationId xmlns:p14="http://schemas.microsoft.com/office/powerpoint/2010/main" val="3449783117"/>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Mitigating the batch effect</a:t>
            </a:r>
            <a:endParaRPr lang="en-US" dirty="0"/>
          </a:p>
        </p:txBody>
      </p:sp>
      <p:pic>
        <p:nvPicPr>
          <p:cNvPr id="4" name="Picture 3"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75193" y="4007423"/>
            <a:ext cx="5363733" cy="1880864"/>
          </a:xfrm>
          <a:prstGeom prst="rect">
            <a:avLst/>
          </a:prstGeom>
        </p:spPr>
      </p:pic>
      <p:pic>
        <p:nvPicPr>
          <p:cNvPr id="8" name="Picture 7"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4410" y="1600200"/>
            <a:ext cx="4437590" cy="1979676"/>
          </a:xfrm>
          <a:prstGeom prst="rect">
            <a:avLst/>
          </a:prstGeom>
        </p:spPr>
      </p:pic>
      <p:pic>
        <p:nvPicPr>
          <p:cNvPr id="9" name="Picture 8" descr="Screen Clippi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800600" y="1719470"/>
            <a:ext cx="4114800" cy="1709530"/>
          </a:xfrm>
          <a:prstGeom prst="rect">
            <a:avLst/>
          </a:prstGeom>
        </p:spPr>
      </p:pic>
    </p:spTree>
    <p:extLst>
      <p:ext uri="{BB962C8B-B14F-4D97-AF65-F5344CB8AC3E}">
        <p14:creationId xmlns:p14="http://schemas.microsoft.com/office/powerpoint/2010/main" val="1561967504"/>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Accepting the batch effect</a:t>
            </a:r>
            <a:br>
              <a:rPr lang="en-US" dirty="0" smtClean="0"/>
            </a:br>
            <a:endParaRPr lang="en-US" dirty="0"/>
          </a:p>
        </p:txBody>
      </p:sp>
      <p:sp>
        <p:nvSpPr>
          <p:cNvPr id="3" name="Content Placeholder 2"/>
          <p:cNvSpPr>
            <a:spLocks noGrp="1"/>
          </p:cNvSpPr>
          <p:nvPr>
            <p:ph idx="1"/>
          </p:nvPr>
        </p:nvSpPr>
        <p:spPr>
          <a:xfrm>
            <a:off x="457200" y="1557668"/>
            <a:ext cx="8229600" cy="1164265"/>
          </a:xfrm>
        </p:spPr>
        <p:txBody>
          <a:bodyPr/>
          <a:lstStyle/>
          <a:p>
            <a:pPr marL="0" indent="0" algn="ctr">
              <a:buNone/>
            </a:pPr>
            <a:r>
              <a:rPr lang="en-US" dirty="0" smtClean="0"/>
              <a:t>Batch-robust subtype discovery using multiple datasets</a:t>
            </a:r>
          </a:p>
        </p:txBody>
      </p:sp>
      <p:grpSp>
        <p:nvGrpSpPr>
          <p:cNvPr id="10" name="Group 9"/>
          <p:cNvGrpSpPr/>
          <p:nvPr/>
        </p:nvGrpSpPr>
        <p:grpSpPr>
          <a:xfrm>
            <a:off x="1219200" y="3135281"/>
            <a:ext cx="7754679" cy="3371882"/>
            <a:chOff x="1219200" y="1905000"/>
            <a:chExt cx="10584090" cy="4602163"/>
          </a:xfrm>
        </p:grpSpPr>
        <p:pic>
          <p:nvPicPr>
            <p:cNvPr id="4" name="Content Placeholder 3"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9200" y="1981200"/>
              <a:ext cx="4553814" cy="4525963"/>
            </a:xfrm>
            <a:prstGeom prst="rect">
              <a:avLst/>
            </a:prstGeom>
          </p:spPr>
        </p:pic>
        <p:grpSp>
          <p:nvGrpSpPr>
            <p:cNvPr id="5" name="Group 4"/>
            <p:cNvGrpSpPr/>
            <p:nvPr/>
          </p:nvGrpSpPr>
          <p:grpSpPr>
            <a:xfrm>
              <a:off x="2209800" y="1905000"/>
              <a:ext cx="9593490" cy="2529208"/>
              <a:chOff x="2209800" y="1905000"/>
              <a:chExt cx="9593490" cy="2529208"/>
            </a:xfrm>
          </p:grpSpPr>
          <p:sp>
            <p:nvSpPr>
              <p:cNvPr id="6" name="Rectangle 5"/>
              <p:cNvSpPr/>
              <p:nvPr/>
            </p:nvSpPr>
            <p:spPr>
              <a:xfrm>
                <a:off x="2209800" y="1905000"/>
                <a:ext cx="914400" cy="11430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3115732" y="1905000"/>
                <a:ext cx="2675467" cy="11430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p:cNvCxnSpPr/>
              <p:nvPr/>
            </p:nvCxnSpPr>
            <p:spPr>
              <a:xfrm>
                <a:off x="5791199" y="2476500"/>
                <a:ext cx="990601" cy="0"/>
              </a:xfrm>
              <a:prstGeom prst="straightConnector1">
                <a:avLst/>
              </a:prstGeom>
              <a:ln>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6857999" y="2291834"/>
                <a:ext cx="4945291" cy="2142374"/>
              </a:xfrm>
              <a:prstGeom prst="rect">
                <a:avLst/>
              </a:prstGeom>
              <a:noFill/>
            </p:spPr>
            <p:txBody>
              <a:bodyPr wrap="square" rtlCol="0">
                <a:spAutoFit/>
              </a:bodyPr>
              <a:lstStyle/>
              <a:p>
                <a:r>
                  <a:rPr lang="en-US" dirty="0" smtClean="0">
                    <a:latin typeface="+mn-lt"/>
                  </a:rPr>
                  <a:t>The problem with a single dataset: </a:t>
                </a:r>
              </a:p>
              <a:p>
                <a:endParaRPr lang="en-US" dirty="0">
                  <a:latin typeface="+mn-lt"/>
                </a:endParaRPr>
              </a:p>
              <a:p>
                <a:r>
                  <a:rPr lang="en-US" dirty="0" smtClean="0">
                    <a:latin typeface="+mn-lt"/>
                  </a:rPr>
                  <a:t>Obvious subtypes?</a:t>
                </a:r>
                <a:endParaRPr lang="en-US" dirty="0">
                  <a:latin typeface="+mn-lt"/>
                </a:endParaRPr>
              </a:p>
            </p:txBody>
          </p:sp>
        </p:grpSp>
      </p:grpSp>
    </p:spTree>
    <p:extLst>
      <p:ext uri="{BB962C8B-B14F-4D97-AF65-F5344CB8AC3E}">
        <p14:creationId xmlns:p14="http://schemas.microsoft.com/office/powerpoint/2010/main" val="888224131"/>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mtClean="0"/>
              <a:t>Heterogeneity </a:t>
            </a:r>
            <a:r>
              <a:rPr lang="en-US" dirty="0" smtClean="0"/>
              <a:t>not a major factor in comparative meta-analysis</a:t>
            </a:r>
            <a:endParaRPr lang="en-US" dirty="0"/>
          </a:p>
        </p:txBody>
      </p:sp>
      <p:sp>
        <p:nvSpPr>
          <p:cNvPr id="4" name="Slide Number Placeholder 3"/>
          <p:cNvSpPr>
            <a:spLocks noGrp="1"/>
          </p:cNvSpPr>
          <p:nvPr>
            <p:ph type="sldNum" sz="quarter" idx="12"/>
          </p:nvPr>
        </p:nvSpPr>
        <p:spPr/>
        <p:txBody>
          <a:bodyPr/>
          <a:lstStyle/>
          <a:p>
            <a:fld id="{C71C242F-20BE-4F6C-ABA6-9DCC8641EF60}" type="slidenum">
              <a:rPr lang="en-US" smtClean="0"/>
              <a:pPr/>
              <a:t>44</a:t>
            </a:fld>
            <a:endParaRPr lang="en-US"/>
          </a:p>
        </p:txBody>
      </p:sp>
      <p:pic>
        <p:nvPicPr>
          <p:cNvPr id="5" name="Picture 4" descr="Supplemental Figure S1.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67200" y="1524000"/>
            <a:ext cx="4619248" cy="4721034"/>
          </a:xfrm>
          <a:prstGeom prst="rect">
            <a:avLst/>
          </a:prstGeom>
        </p:spPr>
      </p:pic>
      <p:sp>
        <p:nvSpPr>
          <p:cNvPr id="6" name="Text Box 4"/>
          <p:cNvSpPr txBox="1">
            <a:spLocks noChangeArrowheads="1"/>
          </p:cNvSpPr>
          <p:nvPr/>
        </p:nvSpPr>
        <p:spPr bwMode="auto">
          <a:xfrm>
            <a:off x="533764" y="6626136"/>
            <a:ext cx="3918240" cy="2318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1pPr>
            <a:lvl2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2pPr>
            <a:lvl3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3pPr>
            <a:lvl4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4pPr>
            <a:lvl5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5pPr>
            <a:lvl6pPr marL="15367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6pPr>
            <a:lvl7pPr marL="19939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7pPr>
            <a:lvl8pPr marL="24511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8pPr>
            <a:lvl9pPr marL="29083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9pPr>
          </a:lstStyle>
          <a:p>
            <a:r>
              <a:rPr lang="en-GB" sz="1100" b="1" dirty="0">
                <a:latin typeface="Arial" charset="0"/>
              </a:rPr>
              <a:t>Waldron L et al. JNCI J </a:t>
            </a:r>
            <a:r>
              <a:rPr lang="en-GB" sz="1100" b="1" dirty="0" err="1">
                <a:latin typeface="Arial" charset="0"/>
              </a:rPr>
              <a:t>Natl</a:t>
            </a:r>
            <a:r>
              <a:rPr lang="en-GB" sz="1100" b="1" dirty="0">
                <a:latin typeface="Arial" charset="0"/>
              </a:rPr>
              <a:t> Cancer </a:t>
            </a:r>
            <a:r>
              <a:rPr lang="en-GB" sz="1100" b="1" dirty="0" err="1">
                <a:latin typeface="Arial" charset="0"/>
              </a:rPr>
              <a:t>Inst</a:t>
            </a:r>
            <a:r>
              <a:rPr lang="en-GB" sz="1100" b="1" dirty="0">
                <a:latin typeface="Arial" charset="0"/>
              </a:rPr>
              <a:t> 2014;jnci.dju049</a:t>
            </a:r>
          </a:p>
        </p:txBody>
      </p:sp>
      <p:sp>
        <p:nvSpPr>
          <p:cNvPr id="3" name="TextBox 2"/>
          <p:cNvSpPr txBox="1"/>
          <p:nvPr/>
        </p:nvSpPr>
        <p:spPr>
          <a:xfrm>
            <a:off x="551096" y="2983432"/>
            <a:ext cx="3563704" cy="1200329"/>
          </a:xfrm>
          <a:prstGeom prst="rect">
            <a:avLst/>
          </a:prstGeom>
          <a:noFill/>
        </p:spPr>
        <p:txBody>
          <a:bodyPr wrap="square" rtlCol="0">
            <a:spAutoFit/>
          </a:bodyPr>
          <a:lstStyle/>
          <a:p>
            <a:r>
              <a:rPr lang="en-US" dirty="0" err="1" smtClean="0"/>
              <a:t>Heatmap</a:t>
            </a:r>
            <a:r>
              <a:rPr lang="en-US" dirty="0" smtClean="0"/>
              <a:t> shows C-Index for survival association of risk models, synthesized across 10 datasets by 8 different methods.</a:t>
            </a:r>
            <a:endParaRPr lang="en-US" dirty="0"/>
          </a:p>
        </p:txBody>
      </p:sp>
    </p:spTree>
    <p:extLst>
      <p:ext uri="{BB962C8B-B14F-4D97-AF65-F5344CB8AC3E}">
        <p14:creationId xmlns:p14="http://schemas.microsoft.com/office/powerpoint/2010/main" val="122561650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Magnitude of batch effect is not as important as confounding</a:t>
            </a:r>
            <a:endParaRPr lang="en-US" dirty="0"/>
          </a:p>
        </p:txBody>
      </p:sp>
      <p:sp>
        <p:nvSpPr>
          <p:cNvPr id="4" name="Slide Number Placeholder 3"/>
          <p:cNvSpPr>
            <a:spLocks noGrp="1"/>
          </p:cNvSpPr>
          <p:nvPr>
            <p:ph type="sldNum" sz="quarter" idx="12"/>
          </p:nvPr>
        </p:nvSpPr>
        <p:spPr/>
        <p:txBody>
          <a:bodyPr/>
          <a:lstStyle/>
          <a:p>
            <a:fld id="{C71C242F-20BE-4F6C-ABA6-9DCC8641EF60}" type="slidenum">
              <a:rPr lang="en-US" smtClean="0"/>
              <a:pPr/>
              <a:t>45</a:t>
            </a:fld>
            <a:endParaRPr lang="en-US"/>
          </a:p>
        </p:txBody>
      </p:sp>
      <p:pic>
        <p:nvPicPr>
          <p:cNvPr id="5" name="Picture 4"/>
          <p:cNvPicPr>
            <a:picLocks noChangeAspect="1"/>
          </p:cNvPicPr>
          <p:nvPr/>
        </p:nvPicPr>
        <p:blipFill>
          <a:blip r:embed="rId2"/>
          <a:stretch>
            <a:fillRect/>
          </a:stretch>
        </p:blipFill>
        <p:spPr>
          <a:xfrm>
            <a:off x="431122" y="1789442"/>
            <a:ext cx="5199641" cy="5068558"/>
          </a:xfrm>
          <a:prstGeom prst="rect">
            <a:avLst/>
          </a:prstGeom>
        </p:spPr>
      </p:pic>
      <p:sp>
        <p:nvSpPr>
          <p:cNvPr id="6" name="TextBox 5"/>
          <p:cNvSpPr txBox="1"/>
          <p:nvPr/>
        </p:nvSpPr>
        <p:spPr>
          <a:xfrm>
            <a:off x="6050075" y="2300475"/>
            <a:ext cx="2911225" cy="3416320"/>
          </a:xfrm>
          <a:prstGeom prst="rect">
            <a:avLst/>
          </a:prstGeom>
          <a:noFill/>
        </p:spPr>
        <p:txBody>
          <a:bodyPr wrap="square" rtlCol="0">
            <a:spAutoFit/>
          </a:bodyPr>
          <a:lstStyle/>
          <a:p>
            <a:r>
              <a:rPr lang="en-US" dirty="0" smtClean="0"/>
              <a:t>Histograms shows F-statistic for ANOVA between expression and batch for each gene</a:t>
            </a:r>
          </a:p>
          <a:p>
            <a:endParaRPr lang="en-US" dirty="0"/>
          </a:p>
          <a:p>
            <a:r>
              <a:rPr lang="en-US" dirty="0" smtClean="0"/>
              <a:t>The most important batch effects seen were the smallest</a:t>
            </a:r>
            <a:endParaRPr lang="en-US" dirty="0"/>
          </a:p>
        </p:txBody>
      </p:sp>
    </p:spTree>
    <p:extLst>
      <p:ext uri="{BB962C8B-B14F-4D97-AF65-F5344CB8AC3E}">
        <p14:creationId xmlns:p14="http://schemas.microsoft.com/office/powerpoint/2010/main" val="4173574881"/>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Accepting the batch effect:</a:t>
            </a:r>
            <a:br>
              <a:rPr lang="en-US" dirty="0"/>
            </a:br>
            <a:r>
              <a:rPr lang="en-US" dirty="0" smtClean="0"/>
              <a:t>meta</a:t>
            </a:r>
            <a:r>
              <a:rPr lang="en-US" dirty="0"/>
              <a:t>-analysis at its </a:t>
            </a:r>
            <a:r>
              <a:rPr lang="en-US" dirty="0" smtClean="0"/>
              <a:t>best</a:t>
            </a:r>
            <a:endParaRPr lang="en-US" dirty="0"/>
          </a:p>
        </p:txBody>
      </p:sp>
      <p:sp>
        <p:nvSpPr>
          <p:cNvPr id="3" name="Content Placeholder 2"/>
          <p:cNvSpPr>
            <a:spLocks noGrp="1"/>
          </p:cNvSpPr>
          <p:nvPr>
            <p:ph idx="1"/>
          </p:nvPr>
        </p:nvSpPr>
        <p:spPr/>
        <p:txBody>
          <a:bodyPr>
            <a:normAutofit/>
          </a:bodyPr>
          <a:lstStyle/>
          <a:p>
            <a:r>
              <a:rPr lang="en-US" dirty="0" smtClean="0"/>
              <a:t>Use numerous independent datasets to find the common signal</a:t>
            </a:r>
          </a:p>
          <a:p>
            <a:r>
              <a:rPr lang="en-US" dirty="0" smtClean="0"/>
              <a:t>Think of heterogeneity as an </a:t>
            </a:r>
            <a:r>
              <a:rPr lang="en-US" i="1" dirty="0" smtClean="0"/>
              <a:t>asset</a:t>
            </a:r>
          </a:p>
          <a:p>
            <a:pPr lvl="1"/>
            <a:r>
              <a:rPr lang="en-US" dirty="0" smtClean="0"/>
              <a:t>Different technological platforms, laboratory methods, patient cohorts, make a common signal less likely to be an artifact</a:t>
            </a:r>
          </a:p>
          <a:p>
            <a:pPr lvl="1"/>
            <a:r>
              <a:rPr lang="en-US" dirty="0" smtClean="0"/>
              <a:t>Leverage heterogeneity to identify the factors affecting the signal you see</a:t>
            </a:r>
          </a:p>
        </p:txBody>
      </p:sp>
      <p:sp>
        <p:nvSpPr>
          <p:cNvPr id="4" name="Slide Number Placeholder 3"/>
          <p:cNvSpPr>
            <a:spLocks noGrp="1"/>
          </p:cNvSpPr>
          <p:nvPr>
            <p:ph type="sldNum" sz="quarter" idx="12"/>
          </p:nvPr>
        </p:nvSpPr>
        <p:spPr/>
        <p:txBody>
          <a:bodyPr/>
          <a:lstStyle/>
          <a:p>
            <a:fld id="{C71C242F-20BE-4F6C-ABA6-9DCC8641EF60}" type="slidenum">
              <a:rPr lang="en-US" smtClean="0"/>
              <a:pPr/>
              <a:t>46</a:t>
            </a:fld>
            <a:endParaRPr lang="en-US"/>
          </a:p>
        </p:txBody>
      </p:sp>
    </p:spTree>
    <p:extLst>
      <p:ext uri="{BB962C8B-B14F-4D97-AF65-F5344CB8AC3E}">
        <p14:creationId xmlns:p14="http://schemas.microsoft.com/office/powerpoint/2010/main" val="71840717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Value of Publicly Available Data</a:t>
            </a:r>
            <a:endParaRPr lang="en-US" dirty="0"/>
          </a:p>
        </p:txBody>
      </p:sp>
      <p:sp>
        <p:nvSpPr>
          <p:cNvPr id="3" name="Content Placeholder 2"/>
          <p:cNvSpPr>
            <a:spLocks noGrp="1"/>
          </p:cNvSpPr>
          <p:nvPr>
            <p:ph idx="1"/>
          </p:nvPr>
        </p:nvSpPr>
        <p:spPr/>
        <p:txBody>
          <a:bodyPr>
            <a:normAutofit/>
          </a:bodyPr>
          <a:lstStyle/>
          <a:p>
            <a:r>
              <a:rPr lang="en-US" dirty="0" smtClean="0"/>
              <a:t>Advances knowledge faster than private data</a:t>
            </a:r>
          </a:p>
          <a:p>
            <a:pPr lvl="1"/>
            <a:r>
              <a:rPr lang="en-US" dirty="0" smtClean="0"/>
              <a:t>Encourages creative re-use of data</a:t>
            </a:r>
          </a:p>
          <a:p>
            <a:pPr lvl="1"/>
            <a:r>
              <a:rPr lang="en-US" dirty="0" smtClean="0"/>
              <a:t>Data are generated before optimal analytic methods are available</a:t>
            </a:r>
          </a:p>
          <a:p>
            <a:pPr lvl="1"/>
            <a:r>
              <a:rPr lang="en-US" dirty="0" smtClean="0"/>
              <a:t>Whole body of data can be greater than the parts</a:t>
            </a:r>
          </a:p>
          <a:p>
            <a:pPr lvl="1"/>
            <a:r>
              <a:rPr lang="en-US" dirty="0"/>
              <a:t>Why spend tremendous resources to generate “disposable” </a:t>
            </a:r>
            <a:r>
              <a:rPr lang="en-US" dirty="0" smtClean="0"/>
              <a:t>datasets</a:t>
            </a:r>
          </a:p>
          <a:p>
            <a:r>
              <a:rPr lang="en-US" dirty="0" smtClean="0"/>
              <a:t>Peer-review of </a:t>
            </a:r>
            <a:r>
              <a:rPr lang="en-US" i="1" dirty="0" smtClean="0"/>
              <a:t>data</a:t>
            </a:r>
            <a:r>
              <a:rPr lang="en-US" dirty="0" smtClean="0"/>
              <a:t>, reproducible research</a:t>
            </a:r>
            <a:endParaRPr lang="en-US" dirty="0"/>
          </a:p>
        </p:txBody>
      </p:sp>
    </p:spTree>
    <p:extLst>
      <p:ext uri="{BB962C8B-B14F-4D97-AF65-F5344CB8AC3E}">
        <p14:creationId xmlns:p14="http://schemas.microsoft.com/office/powerpoint/2010/main" val="316876457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Challenges to utilizing publicly available data</a:t>
            </a:r>
            <a:endParaRPr lang="en-US" dirty="0"/>
          </a:p>
        </p:txBody>
      </p:sp>
      <p:sp>
        <p:nvSpPr>
          <p:cNvPr id="3" name="Content Placeholder 2"/>
          <p:cNvSpPr>
            <a:spLocks noGrp="1"/>
          </p:cNvSpPr>
          <p:nvPr>
            <p:ph idx="1"/>
          </p:nvPr>
        </p:nvSpPr>
        <p:spPr>
          <a:xfrm>
            <a:off x="457200" y="1905000"/>
            <a:ext cx="8229600" cy="4572000"/>
          </a:xfrm>
        </p:spPr>
        <p:txBody>
          <a:bodyPr>
            <a:normAutofit lnSpcReduction="10000"/>
          </a:bodyPr>
          <a:lstStyle/>
          <a:p>
            <a:r>
              <a:rPr lang="en-US" dirty="0" smtClean="0"/>
              <a:t>Often not user friendly</a:t>
            </a:r>
          </a:p>
          <a:p>
            <a:pPr lvl="1"/>
            <a:r>
              <a:rPr lang="en-US" dirty="0"/>
              <a:t>Difficulties in identifying appropriate </a:t>
            </a:r>
            <a:r>
              <a:rPr lang="en-US" dirty="0" smtClean="0"/>
              <a:t>variables</a:t>
            </a:r>
          </a:p>
          <a:p>
            <a:pPr lvl="1"/>
            <a:r>
              <a:rPr lang="en-US" dirty="0" smtClean="0"/>
              <a:t>Lengthy / incomplete / machine-unfriendly codebooks</a:t>
            </a:r>
          </a:p>
          <a:p>
            <a:r>
              <a:rPr lang="en-US" dirty="0" smtClean="0"/>
              <a:t>Accessing data is complicated</a:t>
            </a:r>
          </a:p>
          <a:p>
            <a:pPr lvl="1"/>
            <a:r>
              <a:rPr lang="en-US" dirty="0" smtClean="0"/>
              <a:t>Data is often distributed in specialized formats not directly analyzable</a:t>
            </a:r>
          </a:p>
          <a:p>
            <a:r>
              <a:rPr lang="en-US" dirty="0" smtClean="0"/>
              <a:t>Creates a need for curation by </a:t>
            </a:r>
            <a:r>
              <a:rPr lang="en-US" dirty="0" err="1" smtClean="0"/>
              <a:t>bioinformaticists</a:t>
            </a:r>
            <a:endParaRPr lang="en-US" dirty="0" smtClean="0"/>
          </a:p>
        </p:txBody>
      </p:sp>
    </p:spTree>
    <p:extLst>
      <p:ext uri="{BB962C8B-B14F-4D97-AF65-F5344CB8AC3E}">
        <p14:creationId xmlns:p14="http://schemas.microsoft.com/office/powerpoint/2010/main" val="168100750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Thank you</a:t>
            </a:r>
            <a:endParaRPr lang="en-US" dirty="0"/>
          </a:p>
        </p:txBody>
      </p:sp>
      <p:sp>
        <p:nvSpPr>
          <p:cNvPr id="3" name="Content Placeholder 2"/>
          <p:cNvSpPr>
            <a:spLocks noGrp="1"/>
          </p:cNvSpPr>
          <p:nvPr>
            <p:ph idx="1"/>
          </p:nvPr>
        </p:nvSpPr>
        <p:spPr/>
        <p:txBody>
          <a:bodyPr>
            <a:normAutofit fontScale="62500" lnSpcReduction="20000"/>
          </a:bodyPr>
          <a:lstStyle/>
          <a:p>
            <a:r>
              <a:rPr lang="en-US" b="1" dirty="0" smtClean="0"/>
              <a:t>Lab members:</a:t>
            </a:r>
          </a:p>
          <a:p>
            <a:pPr lvl="1"/>
            <a:r>
              <a:rPr lang="en-US" dirty="0" smtClean="0"/>
              <a:t>Post-doctoral fellow: </a:t>
            </a:r>
            <a:r>
              <a:rPr lang="en-US" dirty="0" err="1" smtClean="0"/>
              <a:t>Lavanya</a:t>
            </a:r>
            <a:r>
              <a:rPr lang="en-US" dirty="0" smtClean="0"/>
              <a:t> </a:t>
            </a:r>
            <a:r>
              <a:rPr lang="en-US" dirty="0" err="1" smtClean="0"/>
              <a:t>Kannan</a:t>
            </a:r>
            <a:endParaRPr lang="en-US" dirty="0" smtClean="0"/>
          </a:p>
          <a:p>
            <a:pPr lvl="1"/>
            <a:r>
              <a:rPr lang="en-US" dirty="0"/>
              <a:t>Research Associates: Marcel Ramos, Lucas </a:t>
            </a:r>
            <a:r>
              <a:rPr lang="en-US" dirty="0" err="1"/>
              <a:t>Schiffer</a:t>
            </a:r>
            <a:r>
              <a:rPr lang="en-US" dirty="0"/>
              <a:t>, </a:t>
            </a:r>
            <a:r>
              <a:rPr lang="en-US" dirty="0" err="1"/>
              <a:t>Rimsha</a:t>
            </a:r>
            <a:r>
              <a:rPr lang="en-US" dirty="0"/>
              <a:t> </a:t>
            </a:r>
            <a:r>
              <a:rPr lang="en-US" dirty="0" err="1"/>
              <a:t>Azar</a:t>
            </a:r>
            <a:endParaRPr lang="en-US" dirty="0"/>
          </a:p>
          <a:p>
            <a:pPr lvl="1"/>
            <a:r>
              <a:rPr lang="en-US" dirty="0" smtClean="0"/>
              <a:t>MPH students: Tiffany Chan, Jamie Wood, Peter </a:t>
            </a:r>
            <a:r>
              <a:rPr lang="en-US" dirty="0" err="1" smtClean="0"/>
              <a:t>Chernek</a:t>
            </a:r>
            <a:r>
              <a:rPr lang="en-US" dirty="0" smtClean="0"/>
              <a:t>, </a:t>
            </a:r>
            <a:r>
              <a:rPr lang="en-US" dirty="0" err="1" smtClean="0"/>
              <a:t>Hanish</a:t>
            </a:r>
            <a:r>
              <a:rPr lang="en-US" dirty="0" smtClean="0"/>
              <a:t> </a:t>
            </a:r>
            <a:r>
              <a:rPr lang="en-US" dirty="0" err="1" smtClean="0"/>
              <a:t>Kodali</a:t>
            </a:r>
            <a:endParaRPr lang="en-US" dirty="0" smtClean="0"/>
          </a:p>
          <a:p>
            <a:pPr lvl="1"/>
            <a:r>
              <a:rPr lang="en-US" dirty="0"/>
              <a:t>Undergraduate interns: Patrick </a:t>
            </a:r>
            <a:r>
              <a:rPr lang="en-US" dirty="0" err="1"/>
              <a:t>Dorante</a:t>
            </a:r>
            <a:r>
              <a:rPr lang="en-US" dirty="0"/>
              <a:t>, Warner </a:t>
            </a:r>
            <a:r>
              <a:rPr lang="en-US" dirty="0" smtClean="0"/>
              <a:t>Alexis</a:t>
            </a:r>
          </a:p>
          <a:p>
            <a:pPr marL="457200" lvl="1" indent="0">
              <a:buNone/>
            </a:pPr>
            <a:endParaRPr lang="en-US" dirty="0" smtClean="0"/>
          </a:p>
          <a:p>
            <a:r>
              <a:rPr lang="en-US" b="1" dirty="0" smtClean="0"/>
              <a:t>Collaborators</a:t>
            </a:r>
          </a:p>
          <a:p>
            <a:pPr lvl="1"/>
            <a:r>
              <a:rPr lang="en-US" dirty="0" smtClean="0"/>
              <a:t>Nicola </a:t>
            </a:r>
            <a:r>
              <a:rPr lang="en-US" dirty="0" err="1" smtClean="0"/>
              <a:t>Segata</a:t>
            </a:r>
            <a:r>
              <a:rPr lang="en-US" dirty="0" smtClean="0"/>
              <a:t>, Alessandro Quattrone (UNITN)</a:t>
            </a:r>
          </a:p>
          <a:p>
            <a:pPr lvl="1"/>
            <a:r>
              <a:rPr lang="en-US" dirty="0" smtClean="0"/>
              <a:t>Benjamin </a:t>
            </a:r>
            <a:r>
              <a:rPr lang="en-US" dirty="0" err="1" smtClean="0"/>
              <a:t>Haibe</a:t>
            </a:r>
            <a:r>
              <a:rPr lang="en-US" dirty="0" smtClean="0"/>
              <a:t> </a:t>
            </a:r>
            <a:r>
              <a:rPr lang="en-US" dirty="0" err="1" smtClean="0"/>
              <a:t>Kains</a:t>
            </a:r>
            <a:r>
              <a:rPr lang="en-US" dirty="0" smtClean="0"/>
              <a:t> (University of Toronto)</a:t>
            </a:r>
          </a:p>
          <a:p>
            <a:pPr lvl="1"/>
            <a:r>
              <a:rPr lang="en-US" dirty="0" smtClean="0"/>
              <a:t>Giovanni Parmigiani (Dana-Farber Cancer Institute)</a:t>
            </a:r>
          </a:p>
          <a:p>
            <a:pPr lvl="1"/>
            <a:r>
              <a:rPr lang="en-US" dirty="0" smtClean="0"/>
              <a:t>Michael </a:t>
            </a:r>
            <a:r>
              <a:rPr lang="en-US" dirty="0" err="1" smtClean="0"/>
              <a:t>Birrer</a:t>
            </a:r>
            <a:r>
              <a:rPr lang="en-US" dirty="0" smtClean="0"/>
              <a:t> (Massachusetts General Hospital)</a:t>
            </a:r>
          </a:p>
          <a:p>
            <a:pPr lvl="1"/>
            <a:r>
              <a:rPr lang="en-US" dirty="0" smtClean="0"/>
              <a:t>Bioconductor: Martin Morgan, Vincent Carey, Kasper Hansen, </a:t>
            </a:r>
            <a:r>
              <a:rPr lang="en-US" i="1" dirty="0" smtClean="0"/>
              <a:t>multi-</a:t>
            </a:r>
            <a:r>
              <a:rPr lang="en-US" i="1" dirty="0" err="1" smtClean="0"/>
              <a:t>omics</a:t>
            </a:r>
            <a:r>
              <a:rPr lang="en-US" i="1" dirty="0" smtClean="0"/>
              <a:t> interest group</a:t>
            </a:r>
            <a:r>
              <a:rPr lang="en-US" dirty="0" smtClean="0"/>
              <a:t>.</a:t>
            </a:r>
          </a:p>
          <a:p>
            <a:pPr marL="0" indent="0">
              <a:buNone/>
            </a:pPr>
            <a:endParaRPr lang="en-US" dirty="0" smtClean="0"/>
          </a:p>
          <a:p>
            <a:r>
              <a:rPr lang="en-US" b="1" dirty="0" smtClean="0"/>
              <a:t>Statistical Learning Book Club:</a:t>
            </a:r>
          </a:p>
          <a:p>
            <a:pPr lvl="1"/>
            <a:r>
              <a:rPr lang="en-US" dirty="0" smtClean="0"/>
              <a:t>Currently reading “Data Analysis for the Life Sciences” by Irizarry and Love</a:t>
            </a:r>
            <a:endParaRPr lang="en-US" dirty="0"/>
          </a:p>
        </p:txBody>
      </p:sp>
    </p:spTree>
    <p:extLst>
      <p:ext uri="{BB962C8B-B14F-4D97-AF65-F5344CB8AC3E}">
        <p14:creationId xmlns:p14="http://schemas.microsoft.com/office/powerpoint/2010/main" val="2318833003"/>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Comparative meta-analysis: prognostic gene signatures of ovarian cancer</a:t>
            </a:r>
            <a:endParaRPr lang="en-US" dirty="0"/>
          </a:p>
        </p:txBody>
      </p:sp>
      <p:sp>
        <p:nvSpPr>
          <p:cNvPr id="4" name="Slide Number Placeholder 3"/>
          <p:cNvSpPr>
            <a:spLocks noGrp="1"/>
          </p:cNvSpPr>
          <p:nvPr>
            <p:ph type="sldNum" sz="quarter" idx="12"/>
          </p:nvPr>
        </p:nvSpPr>
        <p:spPr/>
        <p:txBody>
          <a:bodyPr/>
          <a:lstStyle/>
          <a:p>
            <a:fld id="{C71C242F-20BE-4F6C-ABA6-9DCC8641EF60}" type="slidenum">
              <a:rPr lang="en-US" smtClean="0"/>
              <a:pPr/>
              <a:t>5</a:t>
            </a:fld>
            <a:endParaRPr lang="en-US"/>
          </a:p>
        </p:txBody>
      </p:sp>
      <p:pic>
        <p:nvPicPr>
          <p:cNvPr id="29" name="Picture 28" descr="Screen Clipping"/>
          <p:cNvPicPr>
            <a:picLocks noChangeAspect="1"/>
          </p:cNvPicPr>
          <p:nvPr/>
        </p:nvPicPr>
        <p:blipFill rotWithShape="1">
          <a:blip r:embed="rId4" cstate="print">
            <a:extLst>
              <a:ext uri="{28A0092B-C50C-407E-A947-70E740481C1C}">
                <a14:useLocalDpi xmlns:a14="http://schemas.microsoft.com/office/drawing/2010/main" val="0"/>
              </a:ext>
            </a:extLst>
          </a:blip>
          <a:srcRect b="31792"/>
          <a:stretch/>
        </p:blipFill>
        <p:spPr>
          <a:xfrm>
            <a:off x="103212" y="1983280"/>
            <a:ext cx="2667000" cy="570663"/>
          </a:xfrm>
          <a:prstGeom prst="rect">
            <a:avLst/>
          </a:prstGeom>
        </p:spPr>
      </p:pic>
      <p:pic>
        <p:nvPicPr>
          <p:cNvPr id="30" name="Picture 29" descr="Screen Clippi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68176" y="2546740"/>
            <a:ext cx="2667000" cy="808886"/>
          </a:xfrm>
          <a:prstGeom prst="rect">
            <a:avLst/>
          </a:prstGeom>
        </p:spPr>
      </p:pic>
      <p:pic>
        <p:nvPicPr>
          <p:cNvPr id="31" name="Picture 30" descr="Screen Clippin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5112" y="3515290"/>
            <a:ext cx="2667000" cy="636237"/>
          </a:xfrm>
          <a:prstGeom prst="rect">
            <a:avLst/>
          </a:prstGeom>
        </p:spPr>
      </p:pic>
      <p:pic>
        <p:nvPicPr>
          <p:cNvPr id="32" name="Picture 31" descr="Screen Clipping"/>
          <p:cNvPicPr>
            <a:picLocks noChangeAspect="1"/>
          </p:cNvPicPr>
          <p:nvPr/>
        </p:nvPicPr>
        <p:blipFill rotWithShape="1">
          <a:blip r:embed="rId7" cstate="print">
            <a:extLst>
              <a:ext uri="{28A0092B-C50C-407E-A947-70E740481C1C}">
                <a14:useLocalDpi xmlns:a14="http://schemas.microsoft.com/office/drawing/2010/main" val="0"/>
              </a:ext>
            </a:extLst>
          </a:blip>
          <a:srcRect b="36324"/>
          <a:stretch/>
        </p:blipFill>
        <p:spPr>
          <a:xfrm>
            <a:off x="65112" y="4530997"/>
            <a:ext cx="2667000" cy="562649"/>
          </a:xfrm>
          <a:prstGeom prst="rect">
            <a:avLst/>
          </a:prstGeom>
        </p:spPr>
      </p:pic>
      <p:pic>
        <p:nvPicPr>
          <p:cNvPr id="33" name="Picture 32" descr="Screen Clipping"/>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693099" y="5378136"/>
            <a:ext cx="3410904" cy="1353758"/>
          </a:xfrm>
          <a:prstGeom prst="rect">
            <a:avLst/>
          </a:prstGeom>
        </p:spPr>
      </p:pic>
      <p:pic>
        <p:nvPicPr>
          <p:cNvPr id="34" name="Picture 33" descr="Screen Clippi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732112" y="2955860"/>
            <a:ext cx="3301447" cy="1461375"/>
          </a:xfrm>
          <a:prstGeom prst="rect">
            <a:avLst/>
          </a:prstGeom>
        </p:spPr>
      </p:pic>
      <p:pic>
        <p:nvPicPr>
          <p:cNvPr id="35" name="Picture 34" descr="Screen Clipping"/>
          <p:cNvPicPr>
            <a:picLocks noChangeAspect="1"/>
          </p:cNvPicPr>
          <p:nvPr/>
        </p:nvPicPr>
        <p:blipFill rotWithShape="1">
          <a:blip r:embed="rId10" cstate="print">
            <a:extLst>
              <a:ext uri="{28A0092B-C50C-407E-A947-70E740481C1C}">
                <a14:useLocalDpi xmlns:a14="http://schemas.microsoft.com/office/drawing/2010/main" val="0"/>
              </a:ext>
            </a:extLst>
          </a:blip>
          <a:srcRect b="21912"/>
          <a:stretch/>
        </p:blipFill>
        <p:spPr>
          <a:xfrm>
            <a:off x="2800562" y="1791552"/>
            <a:ext cx="3288316" cy="997167"/>
          </a:xfrm>
          <a:prstGeom prst="rect">
            <a:avLst/>
          </a:prstGeom>
        </p:spPr>
      </p:pic>
      <p:pic>
        <p:nvPicPr>
          <p:cNvPr id="36" name="Picture 35" descr="Screen Clipping"/>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590192" y="5040681"/>
            <a:ext cx="2051880" cy="1260842"/>
          </a:xfrm>
          <a:prstGeom prst="rect">
            <a:avLst/>
          </a:prstGeom>
        </p:spPr>
      </p:pic>
      <p:pic>
        <p:nvPicPr>
          <p:cNvPr id="37" name="Picture 36" descr="Screen Clipping"/>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5683152" y="3673030"/>
            <a:ext cx="3302699" cy="1139291"/>
          </a:xfrm>
          <a:prstGeom prst="rect">
            <a:avLst/>
          </a:prstGeom>
        </p:spPr>
      </p:pic>
      <p:pic>
        <p:nvPicPr>
          <p:cNvPr id="38" name="Picture 37" descr="Screen Clipping"/>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2695770" y="4457945"/>
            <a:ext cx="3393108" cy="825255"/>
          </a:xfrm>
          <a:prstGeom prst="rect">
            <a:avLst/>
          </a:prstGeom>
        </p:spPr>
      </p:pic>
      <p:pic>
        <p:nvPicPr>
          <p:cNvPr id="39" name="Picture 38" descr="Screen Clipping"/>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6042391" y="1603225"/>
            <a:ext cx="2615141" cy="1178754"/>
          </a:xfrm>
          <a:prstGeom prst="rect">
            <a:avLst/>
          </a:prstGeom>
        </p:spPr>
      </p:pic>
      <p:pic>
        <p:nvPicPr>
          <p:cNvPr id="40" name="Picture 39" descr="Screen Clipping"/>
          <p:cNvPicPr>
            <a:picLocks noChangeAspect="1"/>
          </p:cNvPicPr>
          <p:nvPr/>
        </p:nvPicPr>
        <p:blipFill rotWithShape="1">
          <a:blip r:embed="rId15">
            <a:extLst>
              <a:ext uri="{28A0092B-C50C-407E-A947-70E740481C1C}">
                <a14:useLocalDpi xmlns:a14="http://schemas.microsoft.com/office/drawing/2010/main" val="0"/>
              </a:ext>
            </a:extLst>
          </a:blip>
          <a:srcRect b="56387"/>
          <a:stretch/>
        </p:blipFill>
        <p:spPr>
          <a:xfrm>
            <a:off x="6042391" y="2888397"/>
            <a:ext cx="2562583" cy="668907"/>
          </a:xfrm>
          <a:prstGeom prst="rect">
            <a:avLst/>
          </a:prstGeom>
        </p:spPr>
      </p:pic>
      <p:pic>
        <p:nvPicPr>
          <p:cNvPr id="41" name="Picture 40" descr="Screen Clipping"/>
          <p:cNvPicPr>
            <a:picLocks noChangeAspect="1"/>
          </p:cNvPicPr>
          <p:nvPr/>
        </p:nvPicPr>
        <p:blipFill rotWithShape="1">
          <a:blip r:embed="rId16" cstate="print">
            <a:extLst>
              <a:ext uri="{28A0092B-C50C-407E-A947-70E740481C1C}">
                <a14:useLocalDpi xmlns:a14="http://schemas.microsoft.com/office/drawing/2010/main" val="0"/>
              </a:ext>
            </a:extLst>
          </a:blip>
          <a:srcRect b="43072"/>
          <a:stretch/>
        </p:blipFill>
        <p:spPr>
          <a:xfrm>
            <a:off x="0" y="5382767"/>
            <a:ext cx="2417606" cy="918756"/>
          </a:xfrm>
          <a:prstGeom prst="rect">
            <a:avLst/>
          </a:prstGeom>
        </p:spPr>
      </p:pic>
      <p:sp>
        <p:nvSpPr>
          <p:cNvPr id="3" name="TextBox 2"/>
          <p:cNvSpPr txBox="1"/>
          <p:nvPr/>
        </p:nvSpPr>
        <p:spPr>
          <a:xfrm>
            <a:off x="300932" y="2633934"/>
            <a:ext cx="8356600" cy="2677656"/>
          </a:xfrm>
          <a:prstGeom prst="rect">
            <a:avLst/>
          </a:prstGeom>
          <a:solidFill>
            <a:schemeClr val="bg1"/>
          </a:solidFill>
          <a:ln w="63500">
            <a:solidFill>
              <a:schemeClr val="tx2">
                <a:lumMod val="60000"/>
                <a:lumOff val="40000"/>
              </a:schemeClr>
            </a:solidFill>
          </a:ln>
        </p:spPr>
        <p:txBody>
          <a:bodyPr wrap="square" rtlCol="0">
            <a:spAutoFit/>
          </a:bodyPr>
          <a:lstStyle/>
          <a:p>
            <a:r>
              <a:rPr lang="en-US" dirty="0" smtClean="0">
                <a:latin typeface="+mn-lt"/>
              </a:rPr>
              <a:t>Objectives:</a:t>
            </a:r>
          </a:p>
          <a:p>
            <a:pPr marL="457200" indent="-457200">
              <a:buFont typeface="+mj-lt"/>
              <a:buAutoNum type="arabicPeriod"/>
            </a:pPr>
            <a:r>
              <a:rPr lang="en-US" dirty="0" smtClean="0">
                <a:latin typeface="+mn-lt"/>
              </a:rPr>
              <a:t>Assess the reproducibility of published prognostic gene expression models</a:t>
            </a:r>
          </a:p>
          <a:p>
            <a:pPr marL="457200" indent="-457200">
              <a:buFont typeface="+mj-lt"/>
              <a:buAutoNum type="arabicPeriod"/>
            </a:pPr>
            <a:r>
              <a:rPr lang="en-US" dirty="0" smtClean="0">
                <a:latin typeface="+mn-lt"/>
              </a:rPr>
              <a:t>Evaluate published models using publicly available data</a:t>
            </a:r>
          </a:p>
          <a:p>
            <a:pPr marL="457200" indent="-457200">
              <a:buFont typeface="+mj-lt"/>
              <a:buAutoNum type="arabicPeriod"/>
            </a:pPr>
            <a:r>
              <a:rPr lang="en-US" dirty="0" smtClean="0">
                <a:latin typeface="+mn-lt"/>
              </a:rPr>
              <a:t>Improve on models using all publicly available data</a:t>
            </a:r>
          </a:p>
          <a:p>
            <a:pPr marL="457200" indent="-457200">
              <a:buFont typeface="+mj-lt"/>
              <a:buAutoNum type="arabicPeriod"/>
            </a:pPr>
            <a:r>
              <a:rPr lang="en-US" dirty="0" smtClean="0">
                <a:latin typeface="+mn-lt"/>
              </a:rPr>
              <a:t>Validate promising models in FFPE specimens from GOG-218 </a:t>
            </a:r>
            <a:r>
              <a:rPr lang="en-US" dirty="0" err="1">
                <a:latin typeface="+mn-lt"/>
              </a:rPr>
              <a:t>bevacizumab</a:t>
            </a:r>
            <a:r>
              <a:rPr lang="en-US" dirty="0">
                <a:latin typeface="+mn-lt"/>
              </a:rPr>
              <a:t> </a:t>
            </a:r>
            <a:r>
              <a:rPr lang="en-US" dirty="0" smtClean="0">
                <a:latin typeface="+mn-lt"/>
              </a:rPr>
              <a:t>phase-III clinical trial</a:t>
            </a:r>
          </a:p>
        </p:txBody>
      </p:sp>
      <p:sp>
        <p:nvSpPr>
          <p:cNvPr id="5" name="TextBox 4"/>
          <p:cNvSpPr txBox="1"/>
          <p:nvPr/>
        </p:nvSpPr>
        <p:spPr>
          <a:xfrm>
            <a:off x="0" y="6531087"/>
            <a:ext cx="2806089" cy="338554"/>
          </a:xfrm>
          <a:prstGeom prst="rect">
            <a:avLst/>
          </a:prstGeom>
          <a:solidFill>
            <a:schemeClr val="bg1"/>
          </a:solidFill>
          <a:ln w="34925">
            <a:noFill/>
          </a:ln>
        </p:spPr>
        <p:txBody>
          <a:bodyPr wrap="none" rtlCol="0">
            <a:spAutoFit/>
          </a:bodyPr>
          <a:lstStyle/>
          <a:p>
            <a:r>
              <a:rPr lang="en-US" sz="1600" dirty="0" smtClean="0">
                <a:solidFill>
                  <a:srgbClr val="FF0000"/>
                </a:solidFill>
                <a:latin typeface="+mn-lt"/>
              </a:rPr>
              <a:t>With Michael </a:t>
            </a:r>
            <a:r>
              <a:rPr lang="en-US" sz="1600" dirty="0" err="1" smtClean="0">
                <a:solidFill>
                  <a:srgbClr val="FF0000"/>
                </a:solidFill>
                <a:latin typeface="+mn-lt"/>
              </a:rPr>
              <a:t>Birrer</a:t>
            </a:r>
            <a:r>
              <a:rPr lang="en-US" sz="1600" dirty="0" smtClean="0">
                <a:solidFill>
                  <a:srgbClr val="FF0000"/>
                </a:solidFill>
                <a:latin typeface="+mn-lt"/>
              </a:rPr>
              <a:t>, MD (MGH)</a:t>
            </a:r>
            <a:endParaRPr lang="en-US" sz="1600" dirty="0">
              <a:solidFill>
                <a:srgbClr val="FF0000"/>
              </a:solidFill>
              <a:latin typeface="+mn-lt"/>
            </a:endParaRPr>
          </a:p>
        </p:txBody>
      </p:sp>
    </p:spTree>
    <p:custDataLst>
      <p:tags r:id="rId1"/>
    </p:custDataLst>
    <p:extLst>
      <p:ext uri="{BB962C8B-B14F-4D97-AF65-F5344CB8AC3E}">
        <p14:creationId xmlns:p14="http://schemas.microsoft.com/office/powerpoint/2010/main" val="510612034"/>
      </p:ext>
    </p:extLst>
  </p:cSld>
  <p:clrMapOvr>
    <a:masterClrMapping/>
  </p:clrMapOvr>
  <mc:AlternateContent xmlns:mc="http://schemas.openxmlformats.org/markup-compatibility/2006" xmlns:p14="http://schemas.microsoft.com/office/powerpoint/2010/main">
    <mc:Choice Requires="p14">
      <p:transition spd="slow" p14:dur="2000" advTm="71793"/>
    </mc:Choice>
    <mc:Fallback xmlns="">
      <p:transition spd="slow" advTm="71793"/>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4"/>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200"/>
                                  </p:stCondLst>
                                  <p:childTnLst>
                                    <p:set>
                                      <p:cBhvr>
                                        <p:cTn id="9" dur="1" fill="hold">
                                          <p:stCondLst>
                                            <p:cond delay="0"/>
                                          </p:stCondLst>
                                        </p:cTn>
                                        <p:tgtEl>
                                          <p:spTgt spid="35"/>
                                        </p:tgtEl>
                                        <p:attrNameLst>
                                          <p:attrName>style.visibility</p:attrName>
                                        </p:attrNameLst>
                                      </p:cBhvr>
                                      <p:to>
                                        <p:strVal val="visible"/>
                                      </p:to>
                                    </p:set>
                                  </p:childTnLst>
                                </p:cTn>
                              </p:par>
                            </p:childTnLst>
                          </p:cTn>
                        </p:par>
                        <p:par>
                          <p:cTn id="10" fill="hold">
                            <p:stCondLst>
                              <p:cond delay="200"/>
                            </p:stCondLst>
                            <p:childTnLst>
                              <p:par>
                                <p:cTn id="11" presetID="1" presetClass="entr" presetSubtype="0" fill="hold" nodeType="afterEffect">
                                  <p:stCondLst>
                                    <p:cond delay="200"/>
                                  </p:stCondLst>
                                  <p:childTnLst>
                                    <p:set>
                                      <p:cBhvr>
                                        <p:cTn id="12" dur="1" fill="hold">
                                          <p:stCondLst>
                                            <p:cond delay="0"/>
                                          </p:stCondLst>
                                        </p:cTn>
                                        <p:tgtEl>
                                          <p:spTgt spid="36"/>
                                        </p:tgtEl>
                                        <p:attrNameLst>
                                          <p:attrName>style.visibility</p:attrName>
                                        </p:attrNameLst>
                                      </p:cBhvr>
                                      <p:to>
                                        <p:strVal val="visible"/>
                                      </p:to>
                                    </p:set>
                                  </p:childTnLst>
                                </p:cTn>
                              </p:par>
                            </p:childTnLst>
                          </p:cTn>
                        </p:par>
                        <p:par>
                          <p:cTn id="13" fill="hold">
                            <p:stCondLst>
                              <p:cond delay="400"/>
                            </p:stCondLst>
                            <p:childTnLst>
                              <p:par>
                                <p:cTn id="14" presetID="1" presetClass="entr" presetSubtype="0" fill="hold" nodeType="afterEffect">
                                  <p:stCondLst>
                                    <p:cond delay="200"/>
                                  </p:stCondLst>
                                  <p:childTnLst>
                                    <p:set>
                                      <p:cBhvr>
                                        <p:cTn id="15" dur="1" fill="hold">
                                          <p:stCondLst>
                                            <p:cond delay="0"/>
                                          </p:stCondLst>
                                        </p:cTn>
                                        <p:tgtEl>
                                          <p:spTgt spid="37"/>
                                        </p:tgtEl>
                                        <p:attrNameLst>
                                          <p:attrName>style.visibility</p:attrName>
                                        </p:attrNameLst>
                                      </p:cBhvr>
                                      <p:to>
                                        <p:strVal val="visible"/>
                                      </p:to>
                                    </p:set>
                                  </p:childTnLst>
                                </p:cTn>
                              </p:par>
                            </p:childTnLst>
                          </p:cTn>
                        </p:par>
                        <p:par>
                          <p:cTn id="16" fill="hold">
                            <p:stCondLst>
                              <p:cond delay="600"/>
                            </p:stCondLst>
                            <p:childTnLst>
                              <p:par>
                                <p:cTn id="17" presetID="1" presetClass="entr" presetSubtype="0" fill="hold" nodeType="afterEffect">
                                  <p:stCondLst>
                                    <p:cond delay="200"/>
                                  </p:stCondLst>
                                  <p:childTnLst>
                                    <p:set>
                                      <p:cBhvr>
                                        <p:cTn id="18" dur="1" fill="hold">
                                          <p:stCondLst>
                                            <p:cond delay="0"/>
                                          </p:stCondLst>
                                        </p:cTn>
                                        <p:tgtEl>
                                          <p:spTgt spid="38"/>
                                        </p:tgtEl>
                                        <p:attrNameLst>
                                          <p:attrName>style.visibility</p:attrName>
                                        </p:attrNameLst>
                                      </p:cBhvr>
                                      <p:to>
                                        <p:strVal val="visible"/>
                                      </p:to>
                                    </p:set>
                                  </p:childTnLst>
                                </p:cTn>
                              </p:par>
                            </p:childTnLst>
                          </p:cTn>
                        </p:par>
                        <p:par>
                          <p:cTn id="19" fill="hold">
                            <p:stCondLst>
                              <p:cond delay="800"/>
                            </p:stCondLst>
                            <p:childTnLst>
                              <p:par>
                                <p:cTn id="20" presetID="1" presetClass="entr" presetSubtype="0" fill="hold" nodeType="afterEffect">
                                  <p:stCondLst>
                                    <p:cond delay="200"/>
                                  </p:stCondLst>
                                  <p:childTnLst>
                                    <p:set>
                                      <p:cBhvr>
                                        <p:cTn id="21" dur="1" fill="hold">
                                          <p:stCondLst>
                                            <p:cond delay="0"/>
                                          </p:stCondLst>
                                        </p:cTn>
                                        <p:tgtEl>
                                          <p:spTgt spid="39"/>
                                        </p:tgtEl>
                                        <p:attrNameLst>
                                          <p:attrName>style.visibility</p:attrName>
                                        </p:attrNameLst>
                                      </p:cBhvr>
                                      <p:to>
                                        <p:strVal val="visible"/>
                                      </p:to>
                                    </p:set>
                                  </p:childTnLst>
                                </p:cTn>
                              </p:par>
                            </p:childTnLst>
                          </p:cTn>
                        </p:par>
                        <p:par>
                          <p:cTn id="22" fill="hold">
                            <p:stCondLst>
                              <p:cond delay="1000"/>
                            </p:stCondLst>
                            <p:childTnLst>
                              <p:par>
                                <p:cTn id="23" presetID="1" presetClass="entr" presetSubtype="0" fill="hold" nodeType="afterEffect">
                                  <p:stCondLst>
                                    <p:cond delay="200"/>
                                  </p:stCondLst>
                                  <p:childTnLst>
                                    <p:set>
                                      <p:cBhvr>
                                        <p:cTn id="24" dur="1" fill="hold">
                                          <p:stCondLst>
                                            <p:cond delay="0"/>
                                          </p:stCondLst>
                                        </p:cTn>
                                        <p:tgtEl>
                                          <p:spTgt spid="40"/>
                                        </p:tgtEl>
                                        <p:attrNameLst>
                                          <p:attrName>style.visibility</p:attrName>
                                        </p:attrNameLst>
                                      </p:cBhvr>
                                      <p:to>
                                        <p:strVal val="visible"/>
                                      </p:to>
                                    </p:set>
                                  </p:childTnLst>
                                </p:cTn>
                              </p:par>
                            </p:childTnLst>
                          </p:cTn>
                        </p:par>
                        <p:par>
                          <p:cTn id="25" fill="hold">
                            <p:stCondLst>
                              <p:cond delay="1200"/>
                            </p:stCondLst>
                            <p:childTnLst>
                              <p:par>
                                <p:cTn id="26" presetID="1" presetClass="entr" presetSubtype="0" fill="hold" nodeType="afterEffect">
                                  <p:stCondLst>
                                    <p:cond delay="200"/>
                                  </p:stCondLst>
                                  <p:childTnLst>
                                    <p:set>
                                      <p:cBhvr>
                                        <p:cTn id="27" dur="1" fill="hold">
                                          <p:stCondLst>
                                            <p:cond delay="0"/>
                                          </p:stCondLst>
                                        </p:cTn>
                                        <p:tgtEl>
                                          <p:spTgt spid="41"/>
                                        </p:tgtEl>
                                        <p:attrNameLst>
                                          <p:attrName>style.visibility</p:attrName>
                                        </p:attrNameLst>
                                      </p:cBhvr>
                                      <p:to>
                                        <p:strVal val="visible"/>
                                      </p:to>
                                    </p:set>
                                  </p:childTnLst>
                                </p:cTn>
                              </p:par>
                            </p:childTnLst>
                          </p:cTn>
                        </p:par>
                        <p:par>
                          <p:cTn id="28" fill="hold">
                            <p:stCondLst>
                              <p:cond delay="1400"/>
                            </p:stCondLst>
                            <p:childTnLst>
                              <p:par>
                                <p:cTn id="29" presetID="1" presetClass="entr" presetSubtype="0" fill="hold" nodeType="afterEffect">
                                  <p:stCondLst>
                                    <p:cond delay="200"/>
                                  </p:stCondLst>
                                  <p:childTnLst>
                                    <p:set>
                                      <p:cBhvr>
                                        <p:cTn id="30" dur="1" fill="hold">
                                          <p:stCondLst>
                                            <p:cond delay="0"/>
                                          </p:stCondLst>
                                        </p:cTn>
                                        <p:tgtEl>
                                          <p:spTgt spid="29"/>
                                        </p:tgtEl>
                                        <p:attrNameLst>
                                          <p:attrName>style.visibility</p:attrName>
                                        </p:attrNameLst>
                                      </p:cBhvr>
                                      <p:to>
                                        <p:strVal val="visible"/>
                                      </p:to>
                                    </p:set>
                                  </p:childTnLst>
                                </p:cTn>
                              </p:par>
                            </p:childTnLst>
                          </p:cTn>
                        </p:par>
                        <p:par>
                          <p:cTn id="31" fill="hold">
                            <p:stCondLst>
                              <p:cond delay="1600"/>
                            </p:stCondLst>
                            <p:childTnLst>
                              <p:par>
                                <p:cTn id="32" presetID="1" presetClass="entr" presetSubtype="0" fill="hold" nodeType="afterEffect">
                                  <p:stCondLst>
                                    <p:cond delay="200"/>
                                  </p:stCondLst>
                                  <p:childTnLst>
                                    <p:set>
                                      <p:cBhvr>
                                        <p:cTn id="33" dur="1" fill="hold">
                                          <p:stCondLst>
                                            <p:cond delay="0"/>
                                          </p:stCondLst>
                                        </p:cTn>
                                        <p:tgtEl>
                                          <p:spTgt spid="30"/>
                                        </p:tgtEl>
                                        <p:attrNameLst>
                                          <p:attrName>style.visibility</p:attrName>
                                        </p:attrNameLst>
                                      </p:cBhvr>
                                      <p:to>
                                        <p:strVal val="visible"/>
                                      </p:to>
                                    </p:set>
                                  </p:childTnLst>
                                </p:cTn>
                              </p:par>
                            </p:childTnLst>
                          </p:cTn>
                        </p:par>
                        <p:par>
                          <p:cTn id="34" fill="hold">
                            <p:stCondLst>
                              <p:cond delay="1800"/>
                            </p:stCondLst>
                            <p:childTnLst>
                              <p:par>
                                <p:cTn id="35" presetID="1" presetClass="entr" presetSubtype="0" fill="hold" nodeType="afterEffect">
                                  <p:stCondLst>
                                    <p:cond delay="200"/>
                                  </p:stCondLst>
                                  <p:childTnLst>
                                    <p:set>
                                      <p:cBhvr>
                                        <p:cTn id="36" dur="1" fill="hold">
                                          <p:stCondLst>
                                            <p:cond delay="0"/>
                                          </p:stCondLst>
                                        </p:cTn>
                                        <p:tgtEl>
                                          <p:spTgt spid="31"/>
                                        </p:tgtEl>
                                        <p:attrNameLst>
                                          <p:attrName>style.visibility</p:attrName>
                                        </p:attrNameLst>
                                      </p:cBhvr>
                                      <p:to>
                                        <p:strVal val="visible"/>
                                      </p:to>
                                    </p:set>
                                  </p:childTnLst>
                                </p:cTn>
                              </p:par>
                            </p:childTnLst>
                          </p:cTn>
                        </p:par>
                        <p:par>
                          <p:cTn id="37" fill="hold">
                            <p:stCondLst>
                              <p:cond delay="2000"/>
                            </p:stCondLst>
                            <p:childTnLst>
                              <p:par>
                                <p:cTn id="38" presetID="1" presetClass="entr" presetSubtype="0" fill="hold" nodeType="afterEffect">
                                  <p:stCondLst>
                                    <p:cond delay="200"/>
                                  </p:stCondLst>
                                  <p:childTnLst>
                                    <p:set>
                                      <p:cBhvr>
                                        <p:cTn id="39" dur="1" fill="hold">
                                          <p:stCondLst>
                                            <p:cond delay="0"/>
                                          </p:stCondLst>
                                        </p:cTn>
                                        <p:tgtEl>
                                          <p:spTgt spid="32"/>
                                        </p:tgtEl>
                                        <p:attrNameLst>
                                          <p:attrName>style.visibility</p:attrName>
                                        </p:attrNameLst>
                                      </p:cBhvr>
                                      <p:to>
                                        <p:strVal val="visible"/>
                                      </p:to>
                                    </p:set>
                                  </p:childTnLst>
                                </p:cTn>
                              </p:par>
                            </p:childTnLst>
                          </p:cTn>
                        </p:par>
                        <p:par>
                          <p:cTn id="40" fill="hold">
                            <p:stCondLst>
                              <p:cond delay="2200"/>
                            </p:stCondLst>
                            <p:childTnLst>
                              <p:par>
                                <p:cTn id="41" presetID="1" presetClass="entr" presetSubtype="0" fill="hold" nodeType="afterEffect">
                                  <p:stCondLst>
                                    <p:cond delay="200"/>
                                  </p:stCondLst>
                                  <p:childTnLst>
                                    <p:set>
                                      <p:cBhvr>
                                        <p:cTn id="42" dur="1" fill="hold">
                                          <p:stCondLst>
                                            <p:cond delay="0"/>
                                          </p:stCondLst>
                                        </p:cTn>
                                        <p:tgtEl>
                                          <p:spTgt spid="3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
                                            <p:txEl>
                                              <p:pRg st="0" end="0"/>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
                                            <p:txEl>
                                              <p:pRg st="1" end="1"/>
                                            </p:txEl>
                                          </p:spTgt>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5"/>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54904763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Chronology of subtype evolution</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2667000"/>
            <a:ext cx="5124450" cy="3562978"/>
          </a:xfrm>
          <a:prstGeom prst="rect">
            <a:avLst/>
          </a:prstGeom>
          <a:extLst>
            <a:ext uri="{FAA26D3D-D897-4be2-8F04-BA451C77F1D7}">
              <ma14:placeholderFlag xmlns:ma14="http://schemas.microsoft.com/office/mac/drawingml/2011/main"/>
            </a:ext>
          </a:extLst>
        </p:spPr>
      </p:pic>
      <p:sp>
        <p:nvSpPr>
          <p:cNvPr id="7" name="TextBox 6"/>
          <p:cNvSpPr txBox="1"/>
          <p:nvPr/>
        </p:nvSpPr>
        <p:spPr>
          <a:xfrm>
            <a:off x="914400" y="1676400"/>
            <a:ext cx="7626306" cy="646331"/>
          </a:xfrm>
          <a:prstGeom prst="rect">
            <a:avLst/>
          </a:prstGeom>
          <a:noFill/>
        </p:spPr>
        <p:txBody>
          <a:bodyPr wrap="none" rtlCol="0">
            <a:spAutoFit/>
          </a:bodyPr>
          <a:lstStyle/>
          <a:p>
            <a:r>
              <a:rPr lang="en-US" b="1" dirty="0" smtClean="0"/>
              <a:t>Evidence </a:t>
            </a:r>
            <a:r>
              <a:rPr lang="en-US" b="1" dirty="0"/>
              <a:t>of association between focal copy number alterations and subtypes. </a:t>
            </a:r>
          </a:p>
          <a:p>
            <a:endParaRPr lang="en-US" dirty="0"/>
          </a:p>
        </p:txBody>
      </p:sp>
      <p:sp>
        <p:nvSpPr>
          <p:cNvPr id="8" name="TextBox 7"/>
          <p:cNvSpPr txBox="1"/>
          <p:nvPr/>
        </p:nvSpPr>
        <p:spPr>
          <a:xfrm>
            <a:off x="6248400" y="3031359"/>
            <a:ext cx="2743201" cy="1477328"/>
          </a:xfrm>
          <a:prstGeom prst="rect">
            <a:avLst/>
          </a:prstGeom>
          <a:noFill/>
        </p:spPr>
        <p:txBody>
          <a:bodyPr wrap="square" rtlCol="0">
            <a:spAutoFit/>
          </a:bodyPr>
          <a:lstStyle/>
          <a:p>
            <a:r>
              <a:rPr lang="en-US" dirty="0" smtClean="0"/>
              <a:t>Data source: TCGA</a:t>
            </a:r>
          </a:p>
          <a:p>
            <a:endParaRPr lang="en-US" dirty="0" smtClean="0"/>
          </a:p>
          <a:p>
            <a:r>
              <a:rPr lang="en-US" dirty="0" smtClean="0"/>
              <a:t>A </a:t>
            </a:r>
            <a:r>
              <a:rPr lang="en-US" b="1" dirty="0" smtClean="0"/>
              <a:t>high proportion</a:t>
            </a:r>
            <a:r>
              <a:rPr lang="en-US" dirty="0" smtClean="0"/>
              <a:t> of CNA are associated with subtypes</a:t>
            </a:r>
            <a:endParaRPr lang="en-US" dirty="0"/>
          </a:p>
        </p:txBody>
      </p:sp>
    </p:spTree>
    <p:extLst>
      <p:ext uri="{BB962C8B-B14F-4D97-AF65-F5344CB8AC3E}">
        <p14:creationId xmlns:p14="http://schemas.microsoft.com/office/powerpoint/2010/main" val="219196846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Chronology of subtype evolution</a:t>
            </a:r>
          </a:p>
        </p:txBody>
      </p:sp>
      <p:grpSp>
        <p:nvGrpSpPr>
          <p:cNvPr id="4" name="Group 3"/>
          <p:cNvGrpSpPr/>
          <p:nvPr/>
        </p:nvGrpSpPr>
        <p:grpSpPr>
          <a:xfrm>
            <a:off x="1828800" y="2286000"/>
            <a:ext cx="5436870" cy="2895600"/>
            <a:chOff x="0" y="0"/>
            <a:chExt cx="3406140" cy="1322070"/>
          </a:xfrm>
        </p:grpSpPr>
        <p:grpSp>
          <p:nvGrpSpPr>
            <p:cNvPr id="5" name="Group 4"/>
            <p:cNvGrpSpPr/>
            <p:nvPr/>
          </p:nvGrpSpPr>
          <p:grpSpPr>
            <a:xfrm>
              <a:off x="0" y="0"/>
              <a:ext cx="3406140" cy="1322070"/>
              <a:chOff x="-38100" y="17145"/>
              <a:chExt cx="3406141" cy="1316843"/>
            </a:xfrm>
          </p:grpSpPr>
          <p:grpSp>
            <p:nvGrpSpPr>
              <p:cNvPr id="7" name="Group 6"/>
              <p:cNvGrpSpPr/>
              <p:nvPr/>
            </p:nvGrpSpPr>
            <p:grpSpPr>
              <a:xfrm>
                <a:off x="85090" y="17145"/>
                <a:ext cx="3282951" cy="1316843"/>
                <a:chOff x="0" y="0"/>
                <a:chExt cx="6651688" cy="2671834"/>
              </a:xfrm>
            </p:grpSpPr>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6400800" cy="1953895"/>
                </a:xfrm>
                <a:prstGeom prst="rect">
                  <a:avLst/>
                </a:prstGeom>
                <a:extLst>
                  <a:ext uri="{FAA26D3D-D897-4be2-8F04-BA451C77F1D7}">
                    <ma14:placeholderFlag xmlns:ma14="http://schemas.microsoft.com/office/mac/drawingml/2011/main"/>
                  </a:ext>
                </a:extLst>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0240" y="1684975"/>
                  <a:ext cx="5881448" cy="986859"/>
                </a:xfrm>
                <a:prstGeom prst="rect">
                  <a:avLst/>
                </a:prstGeom>
                <a:extLst>
                  <a:ext uri="{FAA26D3D-D897-4be2-8F04-BA451C77F1D7}">
                    <ma14:placeholderFlag xmlns:ma14="http://schemas.microsoft.com/office/mac/drawingml/2011/main"/>
                  </a:ext>
                </a:extLst>
              </p:spPr>
            </p:pic>
          </p:gr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100" y="113908"/>
                <a:ext cx="113665" cy="889000"/>
              </a:xfrm>
              <a:prstGeom prst="rect">
                <a:avLst/>
              </a:prstGeom>
              <a:extLst>
                <a:ext uri="{FAA26D3D-D897-4be2-8F04-BA451C77F1D7}">
                  <ma14:placeholderFlag xmlns:ma14="http://schemas.microsoft.com/office/mac/drawingml/2011/main"/>
                </a:ext>
              </a:extLst>
            </p:spPr>
          </p:pic>
        </p:grpSp>
        <p:sp>
          <p:nvSpPr>
            <p:cNvPr id="6" name="Text Box 9"/>
            <p:cNvSpPr txBox="1"/>
            <p:nvPr/>
          </p:nvSpPr>
          <p:spPr>
            <a:xfrm>
              <a:off x="0" y="1148779"/>
              <a:ext cx="3282315" cy="138499"/>
            </a:xfrm>
            <a:prstGeom prst="rect">
              <a:avLst/>
            </a:prstGeom>
            <a:solidFill>
              <a:prstClr val="white"/>
            </a:solidFill>
            <a:ln>
              <a:noFill/>
            </a:ln>
            <a:effectLst/>
            <a:extLst>
              <a:ext uri="{C572A759-6A51-4108-AA02-DFA0A04FC94B}">
                <ma14:wrappingTextBoxFlag xmlns:ma14="http://schemas.microsoft.com/office/mac/drawingml/2011/main"/>
              </a:ext>
            </a:extLst>
          </p:spPr>
          <p:txBody>
            <a:bodyPr rot="0" spcFirstLastPara="0" vert="horz" wrap="square" lIns="0" tIns="0" rIns="0" bIns="0" numCol="1" spcCol="0" rtlCol="0" fromWordArt="0" anchor="t" anchorCtr="0" forceAA="0" compatLnSpc="1">
              <a:prstTxWarp prst="textNoShape">
                <a:avLst/>
              </a:prstTxWarp>
              <a:spAutoFit/>
            </a:bodyPr>
            <a:lstStyle/>
            <a:p>
              <a:pPr marL="0" marR="0" algn="just">
                <a:spcBef>
                  <a:spcPts val="0"/>
                </a:spcBef>
                <a:spcAft>
                  <a:spcPts val="1000"/>
                </a:spcAft>
              </a:pPr>
              <a:endParaRPr lang="en-US" sz="900" b="1" dirty="0">
                <a:solidFill>
                  <a:srgbClr val="4F81BD"/>
                </a:solidFill>
                <a:effectLst/>
                <a:latin typeface="Arial"/>
                <a:ea typeface="ＭＳ 明朝"/>
                <a:cs typeface="Times New Roman"/>
              </a:endParaRPr>
            </a:p>
          </p:txBody>
        </p:sp>
      </p:grpSp>
      <p:sp>
        <p:nvSpPr>
          <p:cNvPr id="11" name="TextBox 10"/>
          <p:cNvSpPr txBox="1"/>
          <p:nvPr/>
        </p:nvSpPr>
        <p:spPr>
          <a:xfrm>
            <a:off x="228599" y="5486400"/>
            <a:ext cx="8915401" cy="646331"/>
          </a:xfrm>
          <a:prstGeom prst="rect">
            <a:avLst/>
          </a:prstGeom>
          <a:noFill/>
        </p:spPr>
        <p:txBody>
          <a:bodyPr wrap="square" rtlCol="0">
            <a:spAutoFit/>
          </a:bodyPr>
          <a:lstStyle/>
          <a:p>
            <a:r>
              <a:rPr lang="en-US" dirty="0" err="1" smtClean="0">
                <a:latin typeface="Arial"/>
                <a:ea typeface="ＭＳ 明朝"/>
                <a:cs typeface="Times New Roman"/>
              </a:rPr>
              <a:t>Subclonal</a:t>
            </a:r>
            <a:r>
              <a:rPr lang="en-US" dirty="0" smtClean="0">
                <a:latin typeface="Arial"/>
                <a:ea typeface="ＭＳ 明朝"/>
                <a:cs typeface="Times New Roman"/>
              </a:rPr>
              <a:t> </a:t>
            </a:r>
            <a:r>
              <a:rPr lang="en-US" dirty="0">
                <a:latin typeface="Arial"/>
                <a:ea typeface="ＭＳ 明朝"/>
                <a:cs typeface="Times New Roman"/>
              </a:rPr>
              <a:t>heterogeneity is defined as the fraction of samples in which mutations of that gene were inferred to be </a:t>
            </a:r>
            <a:r>
              <a:rPr lang="en-US" dirty="0" err="1">
                <a:latin typeface="Arial"/>
                <a:ea typeface="ＭＳ 明朝"/>
                <a:cs typeface="Times New Roman"/>
              </a:rPr>
              <a:t>subclone</a:t>
            </a:r>
            <a:r>
              <a:rPr lang="en-US" dirty="0">
                <a:latin typeface="Arial"/>
                <a:ea typeface="ＭＳ 明朝"/>
                <a:cs typeface="Times New Roman"/>
              </a:rPr>
              <a:t>-specific</a:t>
            </a:r>
            <a:r>
              <a:rPr lang="en-US" dirty="0" smtClean="0">
                <a:latin typeface="Arial"/>
                <a:ea typeface="ＭＳ 明朝"/>
                <a:cs typeface="Times New Roman"/>
              </a:rPr>
              <a:t>.</a:t>
            </a:r>
            <a:endParaRPr lang="en-US" dirty="0">
              <a:latin typeface="Arial"/>
              <a:ea typeface="ＭＳ 明朝"/>
              <a:cs typeface="Times New Roman"/>
            </a:endParaRPr>
          </a:p>
        </p:txBody>
      </p:sp>
      <p:sp>
        <p:nvSpPr>
          <p:cNvPr id="12" name="TextBox 11"/>
          <p:cNvSpPr txBox="1"/>
          <p:nvPr/>
        </p:nvSpPr>
        <p:spPr>
          <a:xfrm>
            <a:off x="228599" y="1600200"/>
            <a:ext cx="8915401" cy="369332"/>
          </a:xfrm>
          <a:prstGeom prst="rect">
            <a:avLst/>
          </a:prstGeom>
          <a:noFill/>
        </p:spPr>
        <p:txBody>
          <a:bodyPr wrap="square" rtlCol="0">
            <a:spAutoFit/>
          </a:bodyPr>
          <a:lstStyle/>
          <a:p>
            <a:r>
              <a:rPr lang="en-US" dirty="0" err="1" smtClean="0">
                <a:latin typeface="Arial"/>
                <a:ea typeface="ＭＳ 明朝"/>
                <a:cs typeface="Times New Roman"/>
              </a:rPr>
              <a:t>Subclonal</a:t>
            </a:r>
            <a:r>
              <a:rPr lang="en-US" dirty="0" smtClean="0">
                <a:latin typeface="Arial"/>
                <a:ea typeface="ＭＳ 明朝"/>
                <a:cs typeface="Times New Roman"/>
              </a:rPr>
              <a:t> </a:t>
            </a:r>
            <a:r>
              <a:rPr lang="en-US" dirty="0">
                <a:latin typeface="Arial"/>
                <a:ea typeface="ＭＳ 明朝"/>
                <a:cs typeface="Times New Roman"/>
              </a:rPr>
              <a:t>heterogeneity of 1,412 genes as calculated </a:t>
            </a:r>
            <a:r>
              <a:rPr lang="en-US" dirty="0" smtClean="0">
                <a:latin typeface="Arial"/>
                <a:ea typeface="ＭＳ 明朝"/>
                <a:cs typeface="Times New Roman"/>
              </a:rPr>
              <a:t>by </a:t>
            </a:r>
            <a:r>
              <a:rPr lang="en-US" dirty="0">
                <a:latin typeface="Arial"/>
                <a:ea typeface="ＭＳ 明朝"/>
                <a:cs typeface="Times New Roman"/>
              </a:rPr>
              <a:t>Carter </a:t>
            </a:r>
            <a:r>
              <a:rPr lang="en-US" i="1" dirty="0">
                <a:latin typeface="Arial"/>
                <a:ea typeface="ＭＳ 明朝"/>
                <a:cs typeface="Times New Roman"/>
              </a:rPr>
              <a:t>et al.</a:t>
            </a:r>
            <a:r>
              <a:rPr lang="en-US" dirty="0">
                <a:latin typeface="Arial"/>
                <a:ea typeface="ＭＳ 明朝"/>
                <a:cs typeface="Times New Roman"/>
              </a:rPr>
              <a:t> </a:t>
            </a:r>
            <a:r>
              <a:rPr lang="en-US" dirty="0" smtClean="0">
                <a:latin typeface="Arial"/>
                <a:ea typeface="ＭＳ 明朝"/>
                <a:cs typeface="Times New Roman"/>
              </a:rPr>
              <a:t>(2012</a:t>
            </a:r>
            <a:r>
              <a:rPr lang="en-US" dirty="0">
                <a:latin typeface="Arial"/>
                <a:ea typeface="ＭＳ 明朝"/>
                <a:cs typeface="Times New Roman"/>
              </a:rPr>
              <a:t>).  </a:t>
            </a:r>
          </a:p>
        </p:txBody>
      </p:sp>
    </p:spTree>
    <p:extLst>
      <p:ext uri="{BB962C8B-B14F-4D97-AF65-F5344CB8AC3E}">
        <p14:creationId xmlns:p14="http://schemas.microsoft.com/office/powerpoint/2010/main" val="223925624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Chronology of subtype evolution</a:t>
            </a:r>
          </a:p>
        </p:txBody>
      </p:sp>
      <p:sp>
        <p:nvSpPr>
          <p:cNvPr id="3" name="Content Placeholder 2"/>
          <p:cNvSpPr>
            <a:spLocks noGrp="1"/>
          </p:cNvSpPr>
          <p:nvPr>
            <p:ph idx="1"/>
          </p:nvPr>
        </p:nvSpPr>
        <p:spPr/>
        <p:txBody>
          <a:bodyPr>
            <a:normAutofit/>
          </a:bodyPr>
          <a:lstStyle/>
          <a:p>
            <a:r>
              <a:rPr lang="en-US" dirty="0"/>
              <a:t>If subtype-associated alterations display </a:t>
            </a:r>
            <a:r>
              <a:rPr lang="en-US" b="1" i="1" dirty="0"/>
              <a:t>less</a:t>
            </a:r>
            <a:r>
              <a:rPr lang="en-US" dirty="0"/>
              <a:t> </a:t>
            </a:r>
            <a:r>
              <a:rPr lang="en-US" dirty="0" err="1"/>
              <a:t>subclonal</a:t>
            </a:r>
            <a:r>
              <a:rPr lang="en-US" dirty="0"/>
              <a:t> heterogeneity than </a:t>
            </a:r>
            <a:r>
              <a:rPr lang="en-US" dirty="0" smtClean="0"/>
              <a:t>others:</a:t>
            </a:r>
            <a:endParaRPr lang="en-US" dirty="0"/>
          </a:p>
          <a:p>
            <a:pPr lvl="1"/>
            <a:r>
              <a:rPr lang="en-US" dirty="0"/>
              <a:t>subtypes are early events, consistent with these being “intrinsic” subtypes</a:t>
            </a:r>
            <a:r>
              <a:rPr lang="en-US" dirty="0" smtClean="0"/>
              <a:t>.</a:t>
            </a:r>
          </a:p>
          <a:p>
            <a:r>
              <a:rPr lang="en-US" dirty="0" smtClean="0"/>
              <a:t>If subtype</a:t>
            </a:r>
            <a:r>
              <a:rPr lang="en-US" dirty="0"/>
              <a:t>-associated alterations display </a:t>
            </a:r>
            <a:r>
              <a:rPr lang="en-US" b="1" i="1" dirty="0"/>
              <a:t>more</a:t>
            </a:r>
            <a:r>
              <a:rPr lang="en-US" dirty="0"/>
              <a:t> sub-clonal heterogeneity than </a:t>
            </a:r>
            <a:r>
              <a:rPr lang="en-US" dirty="0" smtClean="0"/>
              <a:t>others:</a:t>
            </a:r>
          </a:p>
          <a:p>
            <a:pPr lvl="1"/>
            <a:r>
              <a:rPr lang="en-US" dirty="0" smtClean="0"/>
              <a:t>subtypes </a:t>
            </a:r>
            <a:r>
              <a:rPr lang="en-US" dirty="0"/>
              <a:t>are late events in tumor evolution.  </a:t>
            </a:r>
            <a:endParaRPr lang="en-US" dirty="0" smtClean="0"/>
          </a:p>
        </p:txBody>
      </p:sp>
    </p:spTree>
    <p:extLst>
      <p:ext uri="{BB962C8B-B14F-4D97-AF65-F5344CB8AC3E}">
        <p14:creationId xmlns:p14="http://schemas.microsoft.com/office/powerpoint/2010/main" val="31962609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Meta-analysis overview</a:t>
            </a:r>
            <a:endParaRPr lang="en-US" dirty="0"/>
          </a:p>
        </p:txBody>
      </p:sp>
      <p:sp>
        <p:nvSpPr>
          <p:cNvPr id="12" name="Rounded Rectangle 11"/>
          <p:cNvSpPr>
            <a:spLocks noChangeArrowheads="1"/>
          </p:cNvSpPr>
          <p:nvPr/>
        </p:nvSpPr>
        <p:spPr bwMode="auto">
          <a:xfrm>
            <a:off x="3450167" y="1436490"/>
            <a:ext cx="2243667" cy="284560"/>
          </a:xfrm>
          <a:prstGeom prst="roundRect">
            <a:avLst>
              <a:gd name="adj" fmla="val 16667"/>
            </a:avLst>
          </a:prstGeom>
          <a:solidFill>
            <a:srgbClr val="C3D69B"/>
          </a:solidFill>
          <a:ln w="9525">
            <a:solidFill>
              <a:srgbClr val="FFFFFF"/>
            </a:solidFill>
            <a:round/>
            <a:headEnd/>
            <a:tailEnd/>
          </a:ln>
          <a:effectLst>
            <a:outerShdw blurRad="40000" dist="23000" dir="5400000" rotWithShape="0">
              <a:srgbClr val="808080">
                <a:alpha val="34998"/>
              </a:srgbClr>
            </a:outerShdw>
          </a:effectLst>
        </p:spPr>
        <p:txBody>
          <a:bodyPr anchor="ctr"/>
          <a:lstStyle/>
          <a:p>
            <a:pPr algn="ctr" fontAlgn="auto">
              <a:spcBef>
                <a:spcPts val="0"/>
              </a:spcBef>
              <a:spcAft>
                <a:spcPts val="0"/>
              </a:spcAft>
              <a:defRPr/>
            </a:pPr>
            <a:endParaRPr lang="en-US">
              <a:solidFill>
                <a:schemeClr val="lt1"/>
              </a:solidFill>
              <a:latin typeface="+mn-lt"/>
              <a:ea typeface="+mn-ea"/>
            </a:endParaRPr>
          </a:p>
        </p:txBody>
      </p:sp>
      <p:sp>
        <p:nvSpPr>
          <p:cNvPr id="17" name="TextBox 16"/>
          <p:cNvSpPr txBox="1"/>
          <p:nvPr/>
        </p:nvSpPr>
        <p:spPr>
          <a:xfrm>
            <a:off x="3450167" y="1395215"/>
            <a:ext cx="2243667" cy="400110"/>
          </a:xfrm>
          <a:prstGeom prst="rect">
            <a:avLst/>
          </a:prstGeom>
          <a:noFill/>
          <a:ln>
            <a:noFill/>
          </a:ln>
        </p:spPr>
        <p:txBody>
          <a:bodyPr>
            <a:spAutoFit/>
          </a:bodyPr>
          <a:lstStyle/>
          <a:p>
            <a:pPr algn="ctr" fontAlgn="auto">
              <a:spcBef>
                <a:spcPts val="0"/>
              </a:spcBef>
              <a:spcAft>
                <a:spcPts val="0"/>
              </a:spcAft>
              <a:defRPr/>
            </a:pPr>
            <a:r>
              <a:rPr lang="en-US" sz="2000" b="1" dirty="0">
                <a:solidFill>
                  <a:schemeClr val="accent1">
                    <a:lumMod val="75000"/>
                  </a:schemeClr>
                </a:solidFill>
                <a:latin typeface="+mn-lt"/>
                <a:ea typeface="+mn-ea"/>
              </a:rPr>
              <a:t>Literature review</a:t>
            </a:r>
          </a:p>
        </p:txBody>
      </p:sp>
      <p:grpSp>
        <p:nvGrpSpPr>
          <p:cNvPr id="21" name="Group 20"/>
          <p:cNvGrpSpPr/>
          <p:nvPr/>
        </p:nvGrpSpPr>
        <p:grpSpPr>
          <a:xfrm>
            <a:off x="463551" y="1578775"/>
            <a:ext cx="3999540" cy="1276014"/>
            <a:chOff x="463551" y="1578775"/>
            <a:chExt cx="3999540" cy="1276014"/>
          </a:xfrm>
        </p:grpSpPr>
        <p:grpSp>
          <p:nvGrpSpPr>
            <p:cNvPr id="20" name="Group 19"/>
            <p:cNvGrpSpPr/>
            <p:nvPr/>
          </p:nvGrpSpPr>
          <p:grpSpPr>
            <a:xfrm>
              <a:off x="463551" y="2027055"/>
              <a:ext cx="3999540" cy="827734"/>
              <a:chOff x="463551" y="2027055"/>
              <a:chExt cx="3999540" cy="827734"/>
            </a:xfrm>
          </p:grpSpPr>
          <p:sp>
            <p:nvSpPr>
              <p:cNvPr id="11" name="Rounded Rectangle 10"/>
              <p:cNvSpPr>
                <a:spLocks noChangeArrowheads="1"/>
              </p:cNvSpPr>
              <p:nvPr/>
            </p:nvSpPr>
            <p:spPr bwMode="auto">
              <a:xfrm>
                <a:off x="463551" y="2049662"/>
                <a:ext cx="3989916" cy="805127"/>
              </a:xfrm>
              <a:prstGeom prst="roundRect">
                <a:avLst>
                  <a:gd name="adj" fmla="val 16667"/>
                </a:avLst>
              </a:prstGeom>
              <a:solidFill>
                <a:srgbClr val="376092"/>
              </a:solidFill>
              <a:ln w="9525">
                <a:solidFill>
                  <a:srgbClr val="FFFFFF"/>
                </a:solidFill>
                <a:round/>
                <a:headEnd/>
                <a:tailEnd/>
              </a:ln>
              <a:effectLst>
                <a:outerShdw blurRad="40000" dist="23000" dir="5400000" rotWithShape="0">
                  <a:srgbClr val="808080">
                    <a:alpha val="34998"/>
                  </a:srgbClr>
                </a:outerShdw>
              </a:effectLst>
            </p:spPr>
            <p:txBody>
              <a:bodyPr anchor="ctr"/>
              <a:lstStyle/>
              <a:p>
                <a:pPr algn="ctr" fontAlgn="auto">
                  <a:spcBef>
                    <a:spcPts val="0"/>
                  </a:spcBef>
                  <a:spcAft>
                    <a:spcPts val="0"/>
                  </a:spcAft>
                  <a:defRPr/>
                </a:pPr>
                <a:endParaRPr lang="en-US">
                  <a:solidFill>
                    <a:schemeClr val="lt1"/>
                  </a:solidFill>
                  <a:latin typeface="+mn-lt"/>
                  <a:ea typeface="+mn-ea"/>
                </a:endParaRPr>
              </a:p>
            </p:txBody>
          </p:sp>
          <p:sp>
            <p:nvSpPr>
              <p:cNvPr id="14" name="TextBox 32"/>
              <p:cNvSpPr txBox="1">
                <a:spLocks noChangeArrowheads="1"/>
              </p:cNvSpPr>
              <p:nvPr/>
            </p:nvSpPr>
            <p:spPr bwMode="auto">
              <a:xfrm>
                <a:off x="841376" y="2270014"/>
                <a:ext cx="321521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71450" indent="-171450" eaLnBrk="0" hangingPunct="0">
                  <a:defRPr>
                    <a:solidFill>
                      <a:schemeClr val="tx1"/>
                    </a:solidFill>
                    <a:latin typeface="Calibri" pitchFamily="34" charset="0"/>
                    <a:ea typeface="MS PGothic" pitchFamily="34" charset="-128"/>
                  </a:defRPr>
                </a:lvl1pPr>
                <a:lvl2pPr marL="742950" indent="-285750" eaLnBrk="0" hangingPunct="0">
                  <a:defRPr>
                    <a:solidFill>
                      <a:schemeClr val="tx1"/>
                    </a:solidFill>
                    <a:latin typeface="Calibri" pitchFamily="34" charset="0"/>
                    <a:ea typeface="MS PGothic" pitchFamily="34" charset="-128"/>
                  </a:defRPr>
                </a:lvl2pPr>
                <a:lvl3pPr marL="1143000" indent="-228600" eaLnBrk="0" hangingPunct="0">
                  <a:defRPr>
                    <a:solidFill>
                      <a:schemeClr val="tx1"/>
                    </a:solidFill>
                    <a:latin typeface="Calibri" pitchFamily="34" charset="0"/>
                    <a:ea typeface="MS PGothic" pitchFamily="34" charset="-128"/>
                  </a:defRPr>
                </a:lvl3pPr>
                <a:lvl4pPr marL="1600200" indent="-228600" eaLnBrk="0" hangingPunct="0">
                  <a:defRPr>
                    <a:solidFill>
                      <a:schemeClr val="tx1"/>
                    </a:solidFill>
                    <a:latin typeface="Calibri" pitchFamily="34" charset="0"/>
                    <a:ea typeface="MS PGothic" pitchFamily="34" charset="-128"/>
                  </a:defRPr>
                </a:lvl4pPr>
                <a:lvl5pPr marL="2057400" indent="-228600" eaLnBrk="0" hangingPunct="0">
                  <a:defRPr>
                    <a:solidFill>
                      <a:schemeClr val="tx1"/>
                    </a:solidFill>
                    <a:latin typeface="Calibri" pitchFamily="34" charset="0"/>
                    <a:ea typeface="MS PGothic" pitchFamily="34" charset="-128"/>
                  </a:defRPr>
                </a:lvl5pPr>
                <a:lvl6pPr marL="2514600" indent="-228600" defTabSz="457200" eaLnBrk="0" fontAlgn="base" hangingPunct="0">
                  <a:spcBef>
                    <a:spcPct val="0"/>
                  </a:spcBef>
                  <a:spcAft>
                    <a:spcPct val="0"/>
                  </a:spcAft>
                  <a:defRPr>
                    <a:solidFill>
                      <a:schemeClr val="tx1"/>
                    </a:solidFill>
                    <a:latin typeface="Calibri" pitchFamily="34" charset="0"/>
                    <a:ea typeface="MS PGothic" pitchFamily="34" charset="-128"/>
                  </a:defRPr>
                </a:lvl6pPr>
                <a:lvl7pPr marL="2971800" indent="-228600" defTabSz="457200" eaLnBrk="0" fontAlgn="base" hangingPunct="0">
                  <a:spcBef>
                    <a:spcPct val="0"/>
                  </a:spcBef>
                  <a:spcAft>
                    <a:spcPct val="0"/>
                  </a:spcAft>
                  <a:defRPr>
                    <a:solidFill>
                      <a:schemeClr val="tx1"/>
                    </a:solidFill>
                    <a:latin typeface="Calibri" pitchFamily="34" charset="0"/>
                    <a:ea typeface="MS PGothic" pitchFamily="34" charset="-128"/>
                  </a:defRPr>
                </a:lvl7pPr>
                <a:lvl8pPr marL="3429000" indent="-228600" defTabSz="457200" eaLnBrk="0" fontAlgn="base" hangingPunct="0">
                  <a:spcBef>
                    <a:spcPct val="0"/>
                  </a:spcBef>
                  <a:spcAft>
                    <a:spcPct val="0"/>
                  </a:spcAft>
                  <a:defRPr>
                    <a:solidFill>
                      <a:schemeClr val="tx1"/>
                    </a:solidFill>
                    <a:latin typeface="Calibri" pitchFamily="34" charset="0"/>
                    <a:ea typeface="MS PGothic" pitchFamily="34" charset="-128"/>
                  </a:defRPr>
                </a:lvl8pPr>
                <a:lvl9pPr marL="3886200" indent="-228600" defTabSz="457200" eaLnBrk="0" fontAlgn="base" hangingPunct="0">
                  <a:spcBef>
                    <a:spcPct val="0"/>
                  </a:spcBef>
                  <a:spcAft>
                    <a:spcPct val="0"/>
                  </a:spcAft>
                  <a:defRPr>
                    <a:solidFill>
                      <a:schemeClr val="tx1"/>
                    </a:solidFill>
                    <a:latin typeface="Calibri" pitchFamily="34" charset="0"/>
                    <a:ea typeface="MS PGothic" pitchFamily="34" charset="-128"/>
                  </a:defRPr>
                </a:lvl9pPr>
              </a:lstStyle>
              <a:p>
                <a:pPr marL="0" indent="0" algn="ctr" eaLnBrk="1" hangingPunct="1"/>
                <a:r>
                  <a:rPr lang="en-US" sz="1600" dirty="0">
                    <a:solidFill>
                      <a:srgbClr val="FFFFFF"/>
                    </a:solidFill>
                  </a:rPr>
                  <a:t>101 </a:t>
                </a:r>
                <a:r>
                  <a:rPr lang="en-US" sz="1600" dirty="0" smtClean="0">
                    <a:solidFill>
                      <a:srgbClr val="FFFFFF"/>
                    </a:solidFill>
                  </a:rPr>
                  <a:t>papers from </a:t>
                </a:r>
                <a:r>
                  <a:rPr lang="en-US" sz="1600" dirty="0" err="1" smtClean="0">
                    <a:solidFill>
                      <a:srgbClr val="FFFFFF"/>
                    </a:solidFill>
                  </a:rPr>
                  <a:t>Pubmed</a:t>
                </a:r>
                <a:r>
                  <a:rPr lang="en-US" sz="1600" dirty="0" smtClean="0">
                    <a:solidFill>
                      <a:srgbClr val="FFFFFF"/>
                    </a:solidFill>
                  </a:rPr>
                  <a:t> search</a:t>
                </a:r>
              </a:p>
              <a:p>
                <a:pPr marL="0" indent="0" algn="ctr" eaLnBrk="1" hangingPunct="1"/>
                <a:r>
                  <a:rPr lang="en-US" sz="1600" dirty="0" smtClean="0">
                    <a:solidFill>
                      <a:srgbClr val="FFFFFF"/>
                    </a:solidFill>
                  </a:rPr>
                  <a:t>Five </a:t>
                </a:r>
                <a:r>
                  <a:rPr lang="en-US" sz="1600" dirty="0">
                    <a:solidFill>
                      <a:srgbClr val="FFFFFF"/>
                    </a:solidFill>
                  </a:rPr>
                  <a:t>review papers</a:t>
                </a:r>
              </a:p>
            </p:txBody>
          </p:sp>
          <p:sp>
            <p:nvSpPr>
              <p:cNvPr id="15" name="TextBox 7"/>
              <p:cNvSpPr txBox="1">
                <a:spLocks noChangeArrowheads="1"/>
              </p:cNvSpPr>
              <p:nvPr/>
            </p:nvSpPr>
            <p:spPr bwMode="auto">
              <a:xfrm>
                <a:off x="473175" y="2027055"/>
                <a:ext cx="398991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ea typeface="MS PGothic" pitchFamily="34" charset="-128"/>
                  </a:defRPr>
                </a:lvl1pPr>
                <a:lvl2pPr marL="742950" indent="-285750" eaLnBrk="0" hangingPunct="0">
                  <a:defRPr>
                    <a:solidFill>
                      <a:schemeClr val="tx1"/>
                    </a:solidFill>
                    <a:latin typeface="Calibri" pitchFamily="34" charset="0"/>
                    <a:ea typeface="MS PGothic" pitchFamily="34" charset="-128"/>
                  </a:defRPr>
                </a:lvl2pPr>
                <a:lvl3pPr marL="1143000" indent="-228600" eaLnBrk="0" hangingPunct="0">
                  <a:defRPr>
                    <a:solidFill>
                      <a:schemeClr val="tx1"/>
                    </a:solidFill>
                    <a:latin typeface="Calibri" pitchFamily="34" charset="0"/>
                    <a:ea typeface="MS PGothic" pitchFamily="34" charset="-128"/>
                  </a:defRPr>
                </a:lvl3pPr>
                <a:lvl4pPr marL="1600200" indent="-228600" eaLnBrk="0" hangingPunct="0">
                  <a:defRPr>
                    <a:solidFill>
                      <a:schemeClr val="tx1"/>
                    </a:solidFill>
                    <a:latin typeface="Calibri" pitchFamily="34" charset="0"/>
                    <a:ea typeface="MS PGothic" pitchFamily="34" charset="-128"/>
                  </a:defRPr>
                </a:lvl4pPr>
                <a:lvl5pPr marL="2057400" indent="-228600" eaLnBrk="0" hangingPunct="0">
                  <a:defRPr>
                    <a:solidFill>
                      <a:schemeClr val="tx1"/>
                    </a:solidFill>
                    <a:latin typeface="Calibri" pitchFamily="34" charset="0"/>
                    <a:ea typeface="MS PGothic" pitchFamily="34" charset="-128"/>
                  </a:defRPr>
                </a:lvl5pPr>
                <a:lvl6pPr marL="2514600" indent="-228600" defTabSz="457200" eaLnBrk="0" fontAlgn="base" hangingPunct="0">
                  <a:spcBef>
                    <a:spcPct val="0"/>
                  </a:spcBef>
                  <a:spcAft>
                    <a:spcPct val="0"/>
                  </a:spcAft>
                  <a:defRPr>
                    <a:solidFill>
                      <a:schemeClr val="tx1"/>
                    </a:solidFill>
                    <a:latin typeface="Calibri" pitchFamily="34" charset="0"/>
                    <a:ea typeface="MS PGothic" pitchFamily="34" charset="-128"/>
                  </a:defRPr>
                </a:lvl6pPr>
                <a:lvl7pPr marL="2971800" indent="-228600" defTabSz="457200" eaLnBrk="0" fontAlgn="base" hangingPunct="0">
                  <a:spcBef>
                    <a:spcPct val="0"/>
                  </a:spcBef>
                  <a:spcAft>
                    <a:spcPct val="0"/>
                  </a:spcAft>
                  <a:defRPr>
                    <a:solidFill>
                      <a:schemeClr val="tx1"/>
                    </a:solidFill>
                    <a:latin typeface="Calibri" pitchFamily="34" charset="0"/>
                    <a:ea typeface="MS PGothic" pitchFamily="34" charset="-128"/>
                  </a:defRPr>
                </a:lvl7pPr>
                <a:lvl8pPr marL="3429000" indent="-228600" defTabSz="457200" eaLnBrk="0" fontAlgn="base" hangingPunct="0">
                  <a:spcBef>
                    <a:spcPct val="0"/>
                  </a:spcBef>
                  <a:spcAft>
                    <a:spcPct val="0"/>
                  </a:spcAft>
                  <a:defRPr>
                    <a:solidFill>
                      <a:schemeClr val="tx1"/>
                    </a:solidFill>
                    <a:latin typeface="Calibri" pitchFamily="34" charset="0"/>
                    <a:ea typeface="MS PGothic" pitchFamily="34" charset="-128"/>
                  </a:defRPr>
                </a:lvl8pPr>
                <a:lvl9pPr marL="3886200" indent="-228600" defTabSz="457200" eaLnBrk="0" fontAlgn="base" hangingPunct="0">
                  <a:spcBef>
                    <a:spcPct val="0"/>
                  </a:spcBef>
                  <a:spcAft>
                    <a:spcPct val="0"/>
                  </a:spcAft>
                  <a:defRPr>
                    <a:solidFill>
                      <a:schemeClr val="tx1"/>
                    </a:solidFill>
                    <a:latin typeface="Calibri" pitchFamily="34" charset="0"/>
                    <a:ea typeface="MS PGothic" pitchFamily="34" charset="-128"/>
                  </a:defRPr>
                </a:lvl9pPr>
              </a:lstStyle>
              <a:p>
                <a:pPr algn="ctr" eaLnBrk="1" hangingPunct="1"/>
                <a:r>
                  <a:rPr lang="en-US" sz="1600" b="1" u="sng" dirty="0">
                    <a:solidFill>
                      <a:srgbClr val="FFFFFF"/>
                    </a:solidFill>
                  </a:rPr>
                  <a:t>Prognostic models</a:t>
                </a:r>
              </a:p>
            </p:txBody>
          </p:sp>
        </p:grpSp>
        <p:sp>
          <p:nvSpPr>
            <p:cNvPr id="45" name="Bent Arrow 54"/>
            <p:cNvSpPr>
              <a:spLocks/>
            </p:cNvSpPr>
            <p:nvPr/>
          </p:nvSpPr>
          <p:spPr bwMode="auto">
            <a:xfrm rot="5400000" flipV="1">
              <a:off x="2681985" y="1288624"/>
              <a:ext cx="478031" cy="1058333"/>
            </a:xfrm>
            <a:custGeom>
              <a:avLst/>
              <a:gdLst>
                <a:gd name="T0" fmla="*/ 0 w 390225"/>
                <a:gd name="T1" fmla="*/ 793090 h 794411"/>
                <a:gd name="T2" fmla="*/ 0 w 390225"/>
                <a:gd name="T3" fmla="*/ 198975 h 794411"/>
                <a:gd name="T4" fmla="*/ 169599 w 390225"/>
                <a:gd name="T5" fmla="*/ 28536 h 794411"/>
                <a:gd name="T6" fmla="*/ 290742 w 390225"/>
                <a:gd name="T7" fmla="*/ 28536 h 794411"/>
                <a:gd name="T8" fmla="*/ 290742 w 390225"/>
                <a:gd name="T9" fmla="*/ 0 h 794411"/>
                <a:gd name="T10" fmla="*/ 387655 w 390225"/>
                <a:gd name="T11" fmla="*/ 53601 h 794411"/>
                <a:gd name="T12" fmla="*/ 290742 w 390225"/>
                <a:gd name="T13" fmla="*/ 107204 h 794411"/>
                <a:gd name="T14" fmla="*/ 290742 w 390225"/>
                <a:gd name="T15" fmla="*/ 78666 h 794411"/>
                <a:gd name="T16" fmla="*/ 169599 w 390225"/>
                <a:gd name="T17" fmla="*/ 78666 h 794411"/>
                <a:gd name="T18" fmla="*/ 49883 w 390225"/>
                <a:gd name="T19" fmla="*/ 198975 h 794411"/>
                <a:gd name="T20" fmla="*/ 49883 w 390225"/>
                <a:gd name="T21" fmla="*/ 793090 h 794411"/>
                <a:gd name="T22" fmla="*/ 0 w 390225"/>
                <a:gd name="T23" fmla="*/ 793090 h 79441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390225" h="794411">
                  <a:moveTo>
                    <a:pt x="0" y="794411"/>
                  </a:moveTo>
                  <a:lnTo>
                    <a:pt x="0" y="199307"/>
                  </a:lnTo>
                  <a:cubicBezTo>
                    <a:pt x="0" y="105019"/>
                    <a:pt x="76435" y="28584"/>
                    <a:pt x="170723" y="28584"/>
                  </a:cubicBezTo>
                  <a:lnTo>
                    <a:pt x="292669" y="28584"/>
                  </a:lnTo>
                  <a:lnTo>
                    <a:pt x="292669" y="0"/>
                  </a:lnTo>
                  <a:lnTo>
                    <a:pt x="390225" y="53691"/>
                  </a:lnTo>
                  <a:lnTo>
                    <a:pt x="292669" y="107382"/>
                  </a:lnTo>
                  <a:lnTo>
                    <a:pt x="292669" y="78798"/>
                  </a:lnTo>
                  <a:lnTo>
                    <a:pt x="170723" y="78798"/>
                  </a:lnTo>
                  <a:cubicBezTo>
                    <a:pt x="104168" y="78798"/>
                    <a:pt x="50214" y="132752"/>
                    <a:pt x="50214" y="199307"/>
                  </a:cubicBezTo>
                  <a:lnTo>
                    <a:pt x="50214" y="794411"/>
                  </a:lnTo>
                  <a:lnTo>
                    <a:pt x="0" y="794411"/>
                  </a:lnTo>
                  <a:close/>
                </a:path>
              </a:pathLst>
            </a:custGeom>
            <a:gradFill rotWithShape="1">
              <a:gsLst>
                <a:gs pos="0">
                  <a:srgbClr val="9BC1FF"/>
                </a:gs>
                <a:gs pos="100000">
                  <a:srgbClr val="3F80CD"/>
                </a:gs>
              </a:gsLst>
              <a:lin ang="5400000"/>
            </a:gradFill>
            <a:ln w="9525" cap="flat" cmpd="sng">
              <a:solidFill>
                <a:srgbClr val="4A7EBB"/>
              </a:solidFill>
              <a:prstDash val="solid"/>
              <a:round/>
              <a:headEnd/>
              <a:tailEnd/>
            </a:ln>
            <a:effectLst>
              <a:outerShdw blurRad="40000" dist="23000" dir="5400000" rotWithShape="0">
                <a:srgbClr val="000000">
                  <a:alpha val="34998"/>
                </a:srgbClr>
              </a:outerShdw>
            </a:effectLst>
          </p:spPr>
          <p:txBody>
            <a:bodyPr anchor="ctr"/>
            <a:lstStyle/>
            <a:p>
              <a:pPr>
                <a:defRPr/>
              </a:pPr>
              <a:endParaRPr lang="en-US"/>
            </a:p>
          </p:txBody>
        </p:sp>
      </p:grpSp>
      <p:grpSp>
        <p:nvGrpSpPr>
          <p:cNvPr id="23" name="Group 22"/>
          <p:cNvGrpSpPr/>
          <p:nvPr/>
        </p:nvGrpSpPr>
        <p:grpSpPr>
          <a:xfrm>
            <a:off x="4736608" y="1578773"/>
            <a:ext cx="4056026" cy="1276016"/>
            <a:chOff x="4736608" y="1578773"/>
            <a:chExt cx="4056026" cy="1276016"/>
          </a:xfrm>
        </p:grpSpPr>
        <p:grpSp>
          <p:nvGrpSpPr>
            <p:cNvPr id="22" name="Group 21"/>
            <p:cNvGrpSpPr/>
            <p:nvPr/>
          </p:nvGrpSpPr>
          <p:grpSpPr>
            <a:xfrm>
              <a:off x="4736608" y="2034382"/>
              <a:ext cx="4056026" cy="820407"/>
              <a:chOff x="4736608" y="2034382"/>
              <a:chExt cx="4056026" cy="820407"/>
            </a:xfrm>
          </p:grpSpPr>
          <p:sp>
            <p:nvSpPr>
              <p:cNvPr id="13" name="Rounded Rectangle 12"/>
              <p:cNvSpPr>
                <a:spLocks noChangeArrowheads="1"/>
              </p:cNvSpPr>
              <p:nvPr/>
            </p:nvSpPr>
            <p:spPr bwMode="auto">
              <a:xfrm>
                <a:off x="4802718" y="2055614"/>
                <a:ext cx="3989916" cy="799175"/>
              </a:xfrm>
              <a:prstGeom prst="roundRect">
                <a:avLst>
                  <a:gd name="adj" fmla="val 16667"/>
                </a:avLst>
              </a:prstGeom>
              <a:solidFill>
                <a:srgbClr val="376092"/>
              </a:solidFill>
              <a:ln w="9525">
                <a:solidFill>
                  <a:srgbClr val="FFFFFF"/>
                </a:solidFill>
                <a:round/>
                <a:headEnd/>
                <a:tailEnd/>
              </a:ln>
              <a:effectLst>
                <a:outerShdw blurRad="40000" dist="23000" dir="5400000" rotWithShape="0">
                  <a:srgbClr val="808080">
                    <a:alpha val="34998"/>
                  </a:srgbClr>
                </a:outerShdw>
              </a:effectLst>
            </p:spPr>
            <p:txBody>
              <a:bodyPr anchor="ctr"/>
              <a:lstStyle/>
              <a:p>
                <a:pPr algn="ctr" fontAlgn="auto">
                  <a:spcBef>
                    <a:spcPts val="0"/>
                  </a:spcBef>
                  <a:spcAft>
                    <a:spcPts val="0"/>
                  </a:spcAft>
                  <a:defRPr/>
                </a:pPr>
                <a:endParaRPr lang="en-US">
                  <a:solidFill>
                    <a:schemeClr val="lt1"/>
                  </a:solidFill>
                  <a:latin typeface="+mn-lt"/>
                  <a:ea typeface="+mn-ea"/>
                </a:endParaRPr>
              </a:p>
            </p:txBody>
          </p:sp>
          <p:sp>
            <p:nvSpPr>
              <p:cNvPr id="16" name="TextBox 8"/>
              <p:cNvSpPr txBox="1">
                <a:spLocks noChangeArrowheads="1"/>
              </p:cNvSpPr>
              <p:nvPr/>
            </p:nvSpPr>
            <p:spPr bwMode="auto">
              <a:xfrm>
                <a:off x="4757209" y="2034382"/>
                <a:ext cx="398991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ea typeface="MS PGothic" pitchFamily="34" charset="-128"/>
                  </a:defRPr>
                </a:lvl1pPr>
                <a:lvl2pPr marL="742950" indent="-285750" eaLnBrk="0" hangingPunct="0">
                  <a:defRPr>
                    <a:solidFill>
                      <a:schemeClr val="tx1"/>
                    </a:solidFill>
                    <a:latin typeface="Calibri" pitchFamily="34" charset="0"/>
                    <a:ea typeface="MS PGothic" pitchFamily="34" charset="-128"/>
                  </a:defRPr>
                </a:lvl2pPr>
                <a:lvl3pPr marL="1143000" indent="-228600" eaLnBrk="0" hangingPunct="0">
                  <a:defRPr>
                    <a:solidFill>
                      <a:schemeClr val="tx1"/>
                    </a:solidFill>
                    <a:latin typeface="Calibri" pitchFamily="34" charset="0"/>
                    <a:ea typeface="MS PGothic" pitchFamily="34" charset="-128"/>
                  </a:defRPr>
                </a:lvl3pPr>
                <a:lvl4pPr marL="1600200" indent="-228600" eaLnBrk="0" hangingPunct="0">
                  <a:defRPr>
                    <a:solidFill>
                      <a:schemeClr val="tx1"/>
                    </a:solidFill>
                    <a:latin typeface="Calibri" pitchFamily="34" charset="0"/>
                    <a:ea typeface="MS PGothic" pitchFamily="34" charset="-128"/>
                  </a:defRPr>
                </a:lvl4pPr>
                <a:lvl5pPr marL="2057400" indent="-228600" eaLnBrk="0" hangingPunct="0">
                  <a:defRPr>
                    <a:solidFill>
                      <a:schemeClr val="tx1"/>
                    </a:solidFill>
                    <a:latin typeface="Calibri" pitchFamily="34" charset="0"/>
                    <a:ea typeface="MS PGothic" pitchFamily="34" charset="-128"/>
                  </a:defRPr>
                </a:lvl5pPr>
                <a:lvl6pPr marL="2514600" indent="-228600" defTabSz="457200" eaLnBrk="0" fontAlgn="base" hangingPunct="0">
                  <a:spcBef>
                    <a:spcPct val="0"/>
                  </a:spcBef>
                  <a:spcAft>
                    <a:spcPct val="0"/>
                  </a:spcAft>
                  <a:defRPr>
                    <a:solidFill>
                      <a:schemeClr val="tx1"/>
                    </a:solidFill>
                    <a:latin typeface="Calibri" pitchFamily="34" charset="0"/>
                    <a:ea typeface="MS PGothic" pitchFamily="34" charset="-128"/>
                  </a:defRPr>
                </a:lvl6pPr>
                <a:lvl7pPr marL="2971800" indent="-228600" defTabSz="457200" eaLnBrk="0" fontAlgn="base" hangingPunct="0">
                  <a:spcBef>
                    <a:spcPct val="0"/>
                  </a:spcBef>
                  <a:spcAft>
                    <a:spcPct val="0"/>
                  </a:spcAft>
                  <a:defRPr>
                    <a:solidFill>
                      <a:schemeClr val="tx1"/>
                    </a:solidFill>
                    <a:latin typeface="Calibri" pitchFamily="34" charset="0"/>
                    <a:ea typeface="MS PGothic" pitchFamily="34" charset="-128"/>
                  </a:defRPr>
                </a:lvl7pPr>
                <a:lvl8pPr marL="3429000" indent="-228600" defTabSz="457200" eaLnBrk="0" fontAlgn="base" hangingPunct="0">
                  <a:spcBef>
                    <a:spcPct val="0"/>
                  </a:spcBef>
                  <a:spcAft>
                    <a:spcPct val="0"/>
                  </a:spcAft>
                  <a:defRPr>
                    <a:solidFill>
                      <a:schemeClr val="tx1"/>
                    </a:solidFill>
                    <a:latin typeface="Calibri" pitchFamily="34" charset="0"/>
                    <a:ea typeface="MS PGothic" pitchFamily="34" charset="-128"/>
                  </a:defRPr>
                </a:lvl8pPr>
                <a:lvl9pPr marL="3886200" indent="-228600" defTabSz="457200" eaLnBrk="0" fontAlgn="base" hangingPunct="0">
                  <a:spcBef>
                    <a:spcPct val="0"/>
                  </a:spcBef>
                  <a:spcAft>
                    <a:spcPct val="0"/>
                  </a:spcAft>
                  <a:defRPr>
                    <a:solidFill>
                      <a:schemeClr val="tx1"/>
                    </a:solidFill>
                    <a:latin typeface="Calibri" pitchFamily="34" charset="0"/>
                    <a:ea typeface="MS PGothic" pitchFamily="34" charset="-128"/>
                  </a:defRPr>
                </a:lvl9pPr>
              </a:lstStyle>
              <a:p>
                <a:pPr algn="ctr" eaLnBrk="1" hangingPunct="1"/>
                <a:r>
                  <a:rPr lang="en-US" sz="1600" b="1" u="sng" dirty="0" err="1" smtClean="0">
                    <a:solidFill>
                      <a:srgbClr val="FFFFFF"/>
                    </a:solidFill>
                  </a:rPr>
                  <a:t>curatedOvarianData</a:t>
                </a:r>
                <a:endParaRPr lang="en-US" sz="1600" b="1" u="sng" dirty="0">
                  <a:solidFill>
                    <a:srgbClr val="FFFFFF"/>
                  </a:solidFill>
                </a:endParaRPr>
              </a:p>
            </p:txBody>
          </p:sp>
          <p:sp>
            <p:nvSpPr>
              <p:cNvPr id="18" name="TextBox 32"/>
              <p:cNvSpPr txBox="1">
                <a:spLocks noChangeArrowheads="1"/>
              </p:cNvSpPr>
              <p:nvPr/>
            </p:nvSpPr>
            <p:spPr bwMode="auto">
              <a:xfrm>
                <a:off x="4736608" y="2270014"/>
                <a:ext cx="398991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ea typeface="MS PGothic" pitchFamily="34" charset="-128"/>
                  </a:defRPr>
                </a:lvl1pPr>
                <a:lvl2pPr marL="742950" indent="-285750" eaLnBrk="0" hangingPunct="0">
                  <a:defRPr>
                    <a:solidFill>
                      <a:schemeClr val="tx1"/>
                    </a:solidFill>
                    <a:latin typeface="Calibri" pitchFamily="34" charset="0"/>
                    <a:ea typeface="MS PGothic" pitchFamily="34" charset="-128"/>
                  </a:defRPr>
                </a:lvl2pPr>
                <a:lvl3pPr marL="1143000" indent="-228600" eaLnBrk="0" hangingPunct="0">
                  <a:defRPr>
                    <a:solidFill>
                      <a:schemeClr val="tx1"/>
                    </a:solidFill>
                    <a:latin typeface="Calibri" pitchFamily="34" charset="0"/>
                    <a:ea typeface="MS PGothic" pitchFamily="34" charset="-128"/>
                  </a:defRPr>
                </a:lvl3pPr>
                <a:lvl4pPr marL="1600200" indent="-228600" eaLnBrk="0" hangingPunct="0">
                  <a:defRPr>
                    <a:solidFill>
                      <a:schemeClr val="tx1"/>
                    </a:solidFill>
                    <a:latin typeface="Calibri" pitchFamily="34" charset="0"/>
                    <a:ea typeface="MS PGothic" pitchFamily="34" charset="-128"/>
                  </a:defRPr>
                </a:lvl4pPr>
                <a:lvl5pPr marL="2057400" indent="-228600" eaLnBrk="0" hangingPunct="0">
                  <a:defRPr>
                    <a:solidFill>
                      <a:schemeClr val="tx1"/>
                    </a:solidFill>
                    <a:latin typeface="Calibri" pitchFamily="34" charset="0"/>
                    <a:ea typeface="MS PGothic" pitchFamily="34" charset="-128"/>
                  </a:defRPr>
                </a:lvl5pPr>
                <a:lvl6pPr marL="2514600" indent="-228600" defTabSz="457200" eaLnBrk="0" fontAlgn="base" hangingPunct="0">
                  <a:spcBef>
                    <a:spcPct val="0"/>
                  </a:spcBef>
                  <a:spcAft>
                    <a:spcPct val="0"/>
                  </a:spcAft>
                  <a:defRPr>
                    <a:solidFill>
                      <a:schemeClr val="tx1"/>
                    </a:solidFill>
                    <a:latin typeface="Calibri" pitchFamily="34" charset="0"/>
                    <a:ea typeface="MS PGothic" pitchFamily="34" charset="-128"/>
                  </a:defRPr>
                </a:lvl6pPr>
                <a:lvl7pPr marL="2971800" indent="-228600" defTabSz="457200" eaLnBrk="0" fontAlgn="base" hangingPunct="0">
                  <a:spcBef>
                    <a:spcPct val="0"/>
                  </a:spcBef>
                  <a:spcAft>
                    <a:spcPct val="0"/>
                  </a:spcAft>
                  <a:defRPr>
                    <a:solidFill>
                      <a:schemeClr val="tx1"/>
                    </a:solidFill>
                    <a:latin typeface="Calibri" pitchFamily="34" charset="0"/>
                    <a:ea typeface="MS PGothic" pitchFamily="34" charset="-128"/>
                  </a:defRPr>
                </a:lvl7pPr>
                <a:lvl8pPr marL="3429000" indent="-228600" defTabSz="457200" eaLnBrk="0" fontAlgn="base" hangingPunct="0">
                  <a:spcBef>
                    <a:spcPct val="0"/>
                  </a:spcBef>
                  <a:spcAft>
                    <a:spcPct val="0"/>
                  </a:spcAft>
                  <a:defRPr>
                    <a:solidFill>
                      <a:schemeClr val="tx1"/>
                    </a:solidFill>
                    <a:latin typeface="Calibri" pitchFamily="34" charset="0"/>
                    <a:ea typeface="MS PGothic" pitchFamily="34" charset="-128"/>
                  </a:defRPr>
                </a:lvl8pPr>
                <a:lvl9pPr marL="3886200" indent="-228600" defTabSz="457200" eaLnBrk="0" fontAlgn="base" hangingPunct="0">
                  <a:spcBef>
                    <a:spcPct val="0"/>
                  </a:spcBef>
                  <a:spcAft>
                    <a:spcPct val="0"/>
                  </a:spcAft>
                  <a:defRPr>
                    <a:solidFill>
                      <a:schemeClr val="tx1"/>
                    </a:solidFill>
                    <a:latin typeface="Calibri" pitchFamily="34" charset="0"/>
                    <a:ea typeface="MS PGothic" pitchFamily="34" charset="-128"/>
                  </a:defRPr>
                </a:lvl9pPr>
              </a:lstStyle>
              <a:p>
                <a:pPr algn="ctr" eaLnBrk="1" hangingPunct="1"/>
                <a:r>
                  <a:rPr lang="en-US" sz="1600" dirty="0" smtClean="0">
                    <a:solidFill>
                      <a:srgbClr val="FFFFFF"/>
                    </a:solidFill>
                  </a:rPr>
                  <a:t>Standardized clinical annotation and gene ID</a:t>
                </a:r>
                <a:endParaRPr lang="en-US" sz="1600" dirty="0">
                  <a:solidFill>
                    <a:srgbClr val="FFFFFF"/>
                  </a:solidFill>
                </a:endParaRPr>
              </a:p>
              <a:p>
                <a:pPr algn="ctr" eaLnBrk="1" hangingPunct="1"/>
                <a:r>
                  <a:rPr lang="en-US" sz="1600" dirty="0" smtClean="0">
                    <a:solidFill>
                      <a:srgbClr val="FFFFFF"/>
                    </a:solidFill>
                  </a:rPr>
                  <a:t>23 </a:t>
                </a:r>
                <a:r>
                  <a:rPr lang="en-US" sz="1600" dirty="0">
                    <a:solidFill>
                      <a:srgbClr val="FFFFFF"/>
                    </a:solidFill>
                  </a:rPr>
                  <a:t>studies, 2,908 </a:t>
                </a:r>
                <a:r>
                  <a:rPr lang="en-US" sz="1600" dirty="0" smtClean="0">
                    <a:solidFill>
                      <a:srgbClr val="FFFFFF"/>
                    </a:solidFill>
                  </a:rPr>
                  <a:t>samples</a:t>
                </a:r>
                <a:endParaRPr lang="en-US" sz="1600" dirty="0">
                  <a:solidFill>
                    <a:srgbClr val="FFFFFF"/>
                  </a:solidFill>
                </a:endParaRPr>
              </a:p>
            </p:txBody>
          </p:sp>
        </p:grpSp>
        <p:sp>
          <p:nvSpPr>
            <p:cNvPr id="46" name="Bent Arrow 55"/>
            <p:cNvSpPr>
              <a:spLocks/>
            </p:cNvSpPr>
            <p:nvPr/>
          </p:nvSpPr>
          <p:spPr bwMode="auto">
            <a:xfrm rot="16200000" flipH="1" flipV="1">
              <a:off x="6005546" y="1267060"/>
              <a:ext cx="480416" cy="1103842"/>
            </a:xfrm>
            <a:custGeom>
              <a:avLst/>
              <a:gdLst>
                <a:gd name="T0" fmla="*/ 0 w 390225"/>
                <a:gd name="T1" fmla="*/ 793085 h 794416"/>
                <a:gd name="T2" fmla="*/ 0 w 390225"/>
                <a:gd name="T3" fmla="*/ 198973 h 794416"/>
                <a:gd name="T4" fmla="*/ 170985 w 390225"/>
                <a:gd name="T5" fmla="*/ 28536 h 794416"/>
                <a:gd name="T6" fmla="*/ 293119 w 390225"/>
                <a:gd name="T7" fmla="*/ 28536 h 794416"/>
                <a:gd name="T8" fmla="*/ 293119 w 390225"/>
                <a:gd name="T9" fmla="*/ 0 h 794416"/>
                <a:gd name="T10" fmla="*/ 390825 w 390225"/>
                <a:gd name="T11" fmla="*/ 53601 h 794416"/>
                <a:gd name="T12" fmla="*/ 293119 w 390225"/>
                <a:gd name="T13" fmla="*/ 107202 h 794416"/>
                <a:gd name="T14" fmla="*/ 293119 w 390225"/>
                <a:gd name="T15" fmla="*/ 78666 h 794416"/>
                <a:gd name="T16" fmla="*/ 170985 w 390225"/>
                <a:gd name="T17" fmla="*/ 78666 h 794416"/>
                <a:gd name="T18" fmla="*/ 50292 w 390225"/>
                <a:gd name="T19" fmla="*/ 198973 h 794416"/>
                <a:gd name="T20" fmla="*/ 50292 w 390225"/>
                <a:gd name="T21" fmla="*/ 793085 h 794416"/>
                <a:gd name="T22" fmla="*/ 0 w 390225"/>
                <a:gd name="T23" fmla="*/ 793085 h 79441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390225" h="794416">
                  <a:moveTo>
                    <a:pt x="0" y="794416"/>
                  </a:moveTo>
                  <a:lnTo>
                    <a:pt x="0" y="199307"/>
                  </a:lnTo>
                  <a:cubicBezTo>
                    <a:pt x="0" y="105019"/>
                    <a:pt x="76435" y="28584"/>
                    <a:pt x="170723" y="28584"/>
                  </a:cubicBezTo>
                  <a:lnTo>
                    <a:pt x="292669" y="28584"/>
                  </a:lnTo>
                  <a:lnTo>
                    <a:pt x="292669" y="0"/>
                  </a:lnTo>
                  <a:lnTo>
                    <a:pt x="390225" y="53691"/>
                  </a:lnTo>
                  <a:lnTo>
                    <a:pt x="292669" y="107382"/>
                  </a:lnTo>
                  <a:lnTo>
                    <a:pt x="292669" y="78798"/>
                  </a:lnTo>
                  <a:lnTo>
                    <a:pt x="170723" y="78798"/>
                  </a:lnTo>
                  <a:cubicBezTo>
                    <a:pt x="104168" y="78798"/>
                    <a:pt x="50214" y="132752"/>
                    <a:pt x="50214" y="199307"/>
                  </a:cubicBezTo>
                  <a:lnTo>
                    <a:pt x="50214" y="794416"/>
                  </a:lnTo>
                  <a:lnTo>
                    <a:pt x="0" y="794416"/>
                  </a:lnTo>
                  <a:close/>
                </a:path>
              </a:pathLst>
            </a:custGeom>
            <a:gradFill rotWithShape="1">
              <a:gsLst>
                <a:gs pos="0">
                  <a:srgbClr val="9BC1FF"/>
                </a:gs>
                <a:gs pos="100000">
                  <a:srgbClr val="3F80CD"/>
                </a:gs>
              </a:gsLst>
              <a:lin ang="5400000"/>
            </a:gradFill>
            <a:ln w="9525" cap="flat" cmpd="sng">
              <a:solidFill>
                <a:srgbClr val="4A7EBB"/>
              </a:solidFill>
              <a:prstDash val="solid"/>
              <a:round/>
              <a:headEnd/>
              <a:tailEnd/>
            </a:ln>
            <a:effectLst>
              <a:outerShdw blurRad="40000" dist="23000" dir="5400000" rotWithShape="0">
                <a:srgbClr val="000000">
                  <a:alpha val="34998"/>
                </a:srgbClr>
              </a:outerShdw>
            </a:effectLst>
          </p:spPr>
          <p:txBody>
            <a:bodyPr anchor="ctr"/>
            <a:lstStyle/>
            <a:p>
              <a:pPr>
                <a:defRPr/>
              </a:pPr>
              <a:endParaRPr lang="en-US"/>
            </a:p>
          </p:txBody>
        </p:sp>
      </p:grpSp>
      <p:grpSp>
        <p:nvGrpSpPr>
          <p:cNvPr id="8" name="Group 7"/>
          <p:cNvGrpSpPr/>
          <p:nvPr/>
        </p:nvGrpSpPr>
        <p:grpSpPr>
          <a:xfrm>
            <a:off x="5187088" y="2870731"/>
            <a:ext cx="3219353" cy="2311917"/>
            <a:chOff x="5187088" y="2870731"/>
            <a:chExt cx="3219353" cy="2311917"/>
          </a:xfrm>
        </p:grpSpPr>
        <p:sp>
          <p:nvSpPr>
            <p:cNvPr id="75" name="Rounded Rectangle 74"/>
            <p:cNvSpPr>
              <a:spLocks noChangeArrowheads="1"/>
            </p:cNvSpPr>
            <p:nvPr/>
          </p:nvSpPr>
          <p:spPr bwMode="auto">
            <a:xfrm>
              <a:off x="5187088" y="3208027"/>
              <a:ext cx="3189816" cy="1974621"/>
            </a:xfrm>
            <a:prstGeom prst="roundRect">
              <a:avLst>
                <a:gd name="adj" fmla="val 16667"/>
              </a:avLst>
            </a:prstGeom>
            <a:gradFill rotWithShape="1">
              <a:gsLst>
                <a:gs pos="0">
                  <a:srgbClr val="FFB977"/>
                </a:gs>
                <a:gs pos="100000">
                  <a:srgbClr val="FF932B"/>
                </a:gs>
              </a:gsLst>
              <a:lin ang="5400000"/>
            </a:gradFill>
            <a:ln w="9525">
              <a:solidFill>
                <a:srgbClr val="F69240"/>
              </a:solidFill>
              <a:round/>
              <a:headEnd/>
              <a:tailEnd/>
            </a:ln>
            <a:effectLst>
              <a:outerShdw blurRad="40000" dist="23000" dir="5400000" rotWithShape="0">
                <a:srgbClr val="808080">
                  <a:alpha val="34998"/>
                </a:srgbClr>
              </a:outerShdw>
            </a:effectLst>
          </p:spPr>
          <p:txBody>
            <a:bodyPr anchor="ctr"/>
            <a:lstStyle/>
            <a:p>
              <a:pPr algn="ctr" fontAlgn="auto">
                <a:spcBef>
                  <a:spcPts val="0"/>
                </a:spcBef>
                <a:spcAft>
                  <a:spcPts val="0"/>
                </a:spcAft>
                <a:defRPr/>
              </a:pPr>
              <a:r>
                <a:rPr lang="en-US" dirty="0">
                  <a:solidFill>
                    <a:schemeClr val="lt1"/>
                  </a:solidFill>
                  <a:latin typeface="+mn-lt"/>
                  <a:ea typeface="+mn-ea"/>
                </a:rPr>
                <a:t> </a:t>
              </a:r>
            </a:p>
          </p:txBody>
        </p:sp>
        <p:sp>
          <p:nvSpPr>
            <p:cNvPr id="76" name="TextBox 16"/>
            <p:cNvSpPr txBox="1">
              <a:spLocks noChangeArrowheads="1"/>
            </p:cNvSpPr>
            <p:nvPr/>
          </p:nvSpPr>
          <p:spPr bwMode="auto">
            <a:xfrm>
              <a:off x="5187088" y="3232974"/>
              <a:ext cx="318981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ea typeface="MS PGothic" pitchFamily="34" charset="-128"/>
                </a:defRPr>
              </a:lvl1pPr>
              <a:lvl2pPr marL="742950" indent="-285750" eaLnBrk="0" hangingPunct="0">
                <a:defRPr>
                  <a:solidFill>
                    <a:schemeClr val="tx1"/>
                  </a:solidFill>
                  <a:latin typeface="Calibri" pitchFamily="34" charset="0"/>
                  <a:ea typeface="MS PGothic" pitchFamily="34" charset="-128"/>
                </a:defRPr>
              </a:lvl2pPr>
              <a:lvl3pPr marL="1143000" indent="-228600" eaLnBrk="0" hangingPunct="0">
                <a:defRPr>
                  <a:solidFill>
                    <a:schemeClr val="tx1"/>
                  </a:solidFill>
                  <a:latin typeface="Calibri" pitchFamily="34" charset="0"/>
                  <a:ea typeface="MS PGothic" pitchFamily="34" charset="-128"/>
                </a:defRPr>
              </a:lvl3pPr>
              <a:lvl4pPr marL="1600200" indent="-228600" eaLnBrk="0" hangingPunct="0">
                <a:defRPr>
                  <a:solidFill>
                    <a:schemeClr val="tx1"/>
                  </a:solidFill>
                  <a:latin typeface="Calibri" pitchFamily="34" charset="0"/>
                  <a:ea typeface="MS PGothic" pitchFamily="34" charset="-128"/>
                </a:defRPr>
              </a:lvl4pPr>
              <a:lvl5pPr marL="2057400" indent="-228600" eaLnBrk="0" hangingPunct="0">
                <a:defRPr>
                  <a:solidFill>
                    <a:schemeClr val="tx1"/>
                  </a:solidFill>
                  <a:latin typeface="Calibri" pitchFamily="34" charset="0"/>
                  <a:ea typeface="MS PGothic" pitchFamily="34" charset="-128"/>
                </a:defRPr>
              </a:lvl5pPr>
              <a:lvl6pPr marL="2514600" indent="-228600" defTabSz="457200" eaLnBrk="0" fontAlgn="base" hangingPunct="0">
                <a:spcBef>
                  <a:spcPct val="0"/>
                </a:spcBef>
                <a:spcAft>
                  <a:spcPct val="0"/>
                </a:spcAft>
                <a:defRPr>
                  <a:solidFill>
                    <a:schemeClr val="tx1"/>
                  </a:solidFill>
                  <a:latin typeface="Calibri" pitchFamily="34" charset="0"/>
                  <a:ea typeface="MS PGothic" pitchFamily="34" charset="-128"/>
                </a:defRPr>
              </a:lvl6pPr>
              <a:lvl7pPr marL="2971800" indent="-228600" defTabSz="457200" eaLnBrk="0" fontAlgn="base" hangingPunct="0">
                <a:spcBef>
                  <a:spcPct val="0"/>
                </a:spcBef>
                <a:spcAft>
                  <a:spcPct val="0"/>
                </a:spcAft>
                <a:defRPr>
                  <a:solidFill>
                    <a:schemeClr val="tx1"/>
                  </a:solidFill>
                  <a:latin typeface="Calibri" pitchFamily="34" charset="0"/>
                  <a:ea typeface="MS PGothic" pitchFamily="34" charset="-128"/>
                </a:defRPr>
              </a:lvl7pPr>
              <a:lvl8pPr marL="3429000" indent="-228600" defTabSz="457200" eaLnBrk="0" fontAlgn="base" hangingPunct="0">
                <a:spcBef>
                  <a:spcPct val="0"/>
                </a:spcBef>
                <a:spcAft>
                  <a:spcPct val="0"/>
                </a:spcAft>
                <a:defRPr>
                  <a:solidFill>
                    <a:schemeClr val="tx1"/>
                  </a:solidFill>
                  <a:latin typeface="Calibri" pitchFamily="34" charset="0"/>
                  <a:ea typeface="MS PGothic" pitchFamily="34" charset="-128"/>
                </a:defRPr>
              </a:lvl8pPr>
              <a:lvl9pPr marL="3886200" indent="-228600" defTabSz="457200" eaLnBrk="0" fontAlgn="base" hangingPunct="0">
                <a:spcBef>
                  <a:spcPct val="0"/>
                </a:spcBef>
                <a:spcAft>
                  <a:spcPct val="0"/>
                </a:spcAft>
                <a:defRPr>
                  <a:solidFill>
                    <a:schemeClr val="tx1"/>
                  </a:solidFill>
                  <a:latin typeface="Calibri" pitchFamily="34" charset="0"/>
                  <a:ea typeface="MS PGothic" pitchFamily="34" charset="-128"/>
                </a:defRPr>
              </a:lvl9pPr>
            </a:lstStyle>
            <a:p>
              <a:pPr algn="ctr" eaLnBrk="1" hangingPunct="1"/>
              <a:r>
                <a:rPr lang="en-US" sz="1600" b="1" dirty="0">
                  <a:solidFill>
                    <a:srgbClr val="FFFFFF"/>
                  </a:solidFill>
                </a:rPr>
                <a:t>Inclusion Criteria</a:t>
              </a:r>
            </a:p>
          </p:txBody>
        </p:sp>
        <p:sp>
          <p:nvSpPr>
            <p:cNvPr id="77" name="TextBox 32"/>
            <p:cNvSpPr txBox="1">
              <a:spLocks noChangeArrowheads="1"/>
            </p:cNvSpPr>
            <p:nvPr/>
          </p:nvSpPr>
          <p:spPr bwMode="auto">
            <a:xfrm>
              <a:off x="5280125" y="3517412"/>
              <a:ext cx="3126316"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71450" indent="-171450" eaLnBrk="0" hangingPunct="0">
                <a:defRPr>
                  <a:solidFill>
                    <a:schemeClr val="tx1"/>
                  </a:solidFill>
                  <a:latin typeface="Calibri" pitchFamily="34" charset="0"/>
                  <a:ea typeface="MS PGothic" pitchFamily="34" charset="-128"/>
                </a:defRPr>
              </a:lvl1pPr>
              <a:lvl2pPr marL="742950" indent="-285750" eaLnBrk="0" hangingPunct="0">
                <a:defRPr>
                  <a:solidFill>
                    <a:schemeClr val="tx1"/>
                  </a:solidFill>
                  <a:latin typeface="Calibri" pitchFamily="34" charset="0"/>
                  <a:ea typeface="MS PGothic" pitchFamily="34" charset="-128"/>
                </a:defRPr>
              </a:lvl2pPr>
              <a:lvl3pPr marL="1143000" indent="-228600" eaLnBrk="0" hangingPunct="0">
                <a:defRPr>
                  <a:solidFill>
                    <a:schemeClr val="tx1"/>
                  </a:solidFill>
                  <a:latin typeface="Calibri" pitchFamily="34" charset="0"/>
                  <a:ea typeface="MS PGothic" pitchFamily="34" charset="-128"/>
                </a:defRPr>
              </a:lvl3pPr>
              <a:lvl4pPr marL="1600200" indent="-228600" eaLnBrk="0" hangingPunct="0">
                <a:defRPr>
                  <a:solidFill>
                    <a:schemeClr val="tx1"/>
                  </a:solidFill>
                  <a:latin typeface="Calibri" pitchFamily="34" charset="0"/>
                  <a:ea typeface="MS PGothic" pitchFamily="34" charset="-128"/>
                </a:defRPr>
              </a:lvl4pPr>
              <a:lvl5pPr marL="2057400" indent="-228600" eaLnBrk="0" hangingPunct="0">
                <a:defRPr>
                  <a:solidFill>
                    <a:schemeClr val="tx1"/>
                  </a:solidFill>
                  <a:latin typeface="Calibri" pitchFamily="34" charset="0"/>
                  <a:ea typeface="MS PGothic" pitchFamily="34" charset="-128"/>
                </a:defRPr>
              </a:lvl5pPr>
              <a:lvl6pPr marL="2514600" indent="-228600" defTabSz="457200" eaLnBrk="0" fontAlgn="base" hangingPunct="0">
                <a:spcBef>
                  <a:spcPct val="0"/>
                </a:spcBef>
                <a:spcAft>
                  <a:spcPct val="0"/>
                </a:spcAft>
                <a:defRPr>
                  <a:solidFill>
                    <a:schemeClr val="tx1"/>
                  </a:solidFill>
                  <a:latin typeface="Calibri" pitchFamily="34" charset="0"/>
                  <a:ea typeface="MS PGothic" pitchFamily="34" charset="-128"/>
                </a:defRPr>
              </a:lvl6pPr>
              <a:lvl7pPr marL="2971800" indent="-228600" defTabSz="457200" eaLnBrk="0" fontAlgn="base" hangingPunct="0">
                <a:spcBef>
                  <a:spcPct val="0"/>
                </a:spcBef>
                <a:spcAft>
                  <a:spcPct val="0"/>
                </a:spcAft>
                <a:defRPr>
                  <a:solidFill>
                    <a:schemeClr val="tx1"/>
                  </a:solidFill>
                  <a:latin typeface="Calibri" pitchFamily="34" charset="0"/>
                  <a:ea typeface="MS PGothic" pitchFamily="34" charset="-128"/>
                </a:defRPr>
              </a:lvl7pPr>
              <a:lvl8pPr marL="3429000" indent="-228600" defTabSz="457200" eaLnBrk="0" fontAlgn="base" hangingPunct="0">
                <a:spcBef>
                  <a:spcPct val="0"/>
                </a:spcBef>
                <a:spcAft>
                  <a:spcPct val="0"/>
                </a:spcAft>
                <a:defRPr>
                  <a:solidFill>
                    <a:schemeClr val="tx1"/>
                  </a:solidFill>
                  <a:latin typeface="Calibri" pitchFamily="34" charset="0"/>
                  <a:ea typeface="MS PGothic" pitchFamily="34" charset="-128"/>
                </a:defRPr>
              </a:lvl8pPr>
              <a:lvl9pPr marL="3886200" indent="-228600" defTabSz="457200" eaLnBrk="0" fontAlgn="base" hangingPunct="0">
                <a:spcBef>
                  <a:spcPct val="0"/>
                </a:spcBef>
                <a:spcAft>
                  <a:spcPct val="0"/>
                </a:spcAft>
                <a:defRPr>
                  <a:solidFill>
                    <a:schemeClr val="tx1"/>
                  </a:solidFill>
                  <a:latin typeface="Calibri" pitchFamily="34" charset="0"/>
                  <a:ea typeface="MS PGothic" pitchFamily="34" charset="-128"/>
                </a:defRPr>
              </a:lvl9pPr>
            </a:lstStyle>
            <a:p>
              <a:pPr eaLnBrk="1" hangingPunct="1">
                <a:buFont typeface="Wingdings" pitchFamily="2" charset="2"/>
                <a:buChar char="ü"/>
              </a:pPr>
              <a:r>
                <a:rPr lang="en-US" sz="1600" dirty="0">
                  <a:solidFill>
                    <a:srgbClr val="FFFFFF"/>
                  </a:solidFill>
                </a:rPr>
                <a:t>Sample size &gt; 40</a:t>
              </a:r>
            </a:p>
            <a:p>
              <a:pPr eaLnBrk="1" hangingPunct="1">
                <a:buFont typeface="Wingdings" pitchFamily="2" charset="2"/>
                <a:buChar char="ü"/>
              </a:pPr>
              <a:r>
                <a:rPr lang="en-US" sz="1600" dirty="0">
                  <a:solidFill>
                    <a:srgbClr val="FFFFFF"/>
                  </a:solidFill>
                </a:rPr>
                <a:t>Primary tumors</a:t>
              </a:r>
            </a:p>
            <a:p>
              <a:pPr eaLnBrk="1" hangingPunct="1">
                <a:buFont typeface="Wingdings" pitchFamily="2" charset="2"/>
                <a:buChar char="ü"/>
              </a:pPr>
              <a:r>
                <a:rPr lang="en-US" sz="1600" dirty="0">
                  <a:solidFill>
                    <a:srgbClr val="FFFFFF"/>
                  </a:solidFill>
                </a:rPr>
                <a:t>Overall survival available</a:t>
              </a:r>
            </a:p>
            <a:p>
              <a:pPr eaLnBrk="1" hangingPunct="1">
                <a:buFont typeface="Wingdings" pitchFamily="2" charset="2"/>
                <a:buChar char="ü"/>
              </a:pPr>
              <a:r>
                <a:rPr lang="en-US" sz="1600" dirty="0">
                  <a:solidFill>
                    <a:srgbClr val="FFFFFF"/>
                  </a:solidFill>
                </a:rPr>
                <a:t>Events (deaths) &gt; 15</a:t>
              </a:r>
            </a:p>
            <a:p>
              <a:pPr eaLnBrk="1" hangingPunct="1">
                <a:buFont typeface="Wingdings" pitchFamily="2" charset="2"/>
                <a:buChar char="ü"/>
              </a:pPr>
              <a:r>
                <a:rPr lang="en-US" sz="1600" dirty="0">
                  <a:solidFill>
                    <a:srgbClr val="FFFFFF"/>
                  </a:solidFill>
                </a:rPr>
                <a:t>Late stage, high grade tumors</a:t>
              </a:r>
            </a:p>
            <a:p>
              <a:pPr eaLnBrk="1" hangingPunct="1">
                <a:buFont typeface="Wingdings" pitchFamily="2" charset="2"/>
                <a:buChar char="ü"/>
              </a:pPr>
              <a:r>
                <a:rPr lang="en-US" sz="1600" dirty="0">
                  <a:solidFill>
                    <a:srgbClr val="FFFFFF"/>
                  </a:solidFill>
                </a:rPr>
                <a:t>Serous subtype</a:t>
              </a:r>
            </a:p>
          </p:txBody>
        </p:sp>
        <p:sp>
          <p:nvSpPr>
            <p:cNvPr id="74" name="Right Arrow 73"/>
            <p:cNvSpPr>
              <a:spLocks noChangeArrowheads="1"/>
            </p:cNvSpPr>
            <p:nvPr/>
          </p:nvSpPr>
          <p:spPr bwMode="auto">
            <a:xfrm rot="5400000">
              <a:off x="6549691" y="2969085"/>
              <a:ext cx="330660" cy="133951"/>
            </a:xfrm>
            <a:prstGeom prst="rightArrow">
              <a:avLst>
                <a:gd name="adj1" fmla="val 50000"/>
                <a:gd name="adj2" fmla="val 50186"/>
              </a:avLst>
            </a:prstGeom>
            <a:gradFill rotWithShape="1">
              <a:gsLst>
                <a:gs pos="0">
                  <a:srgbClr val="9BC1FF"/>
                </a:gs>
                <a:gs pos="100000">
                  <a:srgbClr val="3F80CD"/>
                </a:gs>
              </a:gsLst>
              <a:lin ang="5400000"/>
            </a:gradFill>
            <a:ln w="9525">
              <a:solidFill>
                <a:srgbClr val="4A7EBB"/>
              </a:solidFill>
              <a:miter lim="800000"/>
              <a:headEnd/>
              <a:tailEnd/>
            </a:ln>
            <a:effectLst>
              <a:outerShdw blurRad="40000" dist="23000" dir="5400000" rotWithShape="0">
                <a:srgbClr val="808080">
                  <a:alpha val="34998"/>
                </a:srgbClr>
              </a:outerShdw>
            </a:effectLst>
          </p:spPr>
          <p:txBody>
            <a:bodyPr anchor="ctr"/>
            <a:lstStyle/>
            <a:p>
              <a:pPr algn="ctr" fontAlgn="auto">
                <a:spcBef>
                  <a:spcPts val="0"/>
                </a:spcBef>
                <a:spcAft>
                  <a:spcPts val="0"/>
                </a:spcAft>
                <a:defRPr/>
              </a:pPr>
              <a:endParaRPr lang="en-US">
                <a:solidFill>
                  <a:schemeClr val="lt1"/>
                </a:solidFill>
                <a:latin typeface="+mn-lt"/>
                <a:ea typeface="+mn-ea"/>
              </a:endParaRPr>
            </a:p>
          </p:txBody>
        </p:sp>
      </p:grpSp>
      <p:grpSp>
        <p:nvGrpSpPr>
          <p:cNvPr id="19" name="Group 18"/>
          <p:cNvGrpSpPr/>
          <p:nvPr/>
        </p:nvGrpSpPr>
        <p:grpSpPr>
          <a:xfrm>
            <a:off x="863600" y="2854789"/>
            <a:ext cx="3189818" cy="2327859"/>
            <a:chOff x="863600" y="2854789"/>
            <a:chExt cx="3189818" cy="2327859"/>
          </a:xfrm>
        </p:grpSpPr>
        <p:grpSp>
          <p:nvGrpSpPr>
            <p:cNvPr id="71" name="Group 70"/>
            <p:cNvGrpSpPr/>
            <p:nvPr/>
          </p:nvGrpSpPr>
          <p:grpSpPr>
            <a:xfrm>
              <a:off x="863600" y="3208026"/>
              <a:ext cx="3189818" cy="1974622"/>
              <a:chOff x="918634" y="2477691"/>
              <a:chExt cx="3189818" cy="1150144"/>
            </a:xfrm>
          </p:grpSpPr>
          <p:sp>
            <p:nvSpPr>
              <p:cNvPr id="78" name="Rounded Rectangle 77"/>
              <p:cNvSpPr>
                <a:spLocks noChangeArrowheads="1"/>
              </p:cNvSpPr>
              <p:nvPr/>
            </p:nvSpPr>
            <p:spPr bwMode="auto">
              <a:xfrm>
                <a:off x="918634" y="2477691"/>
                <a:ext cx="3189817" cy="1150144"/>
              </a:xfrm>
              <a:prstGeom prst="roundRect">
                <a:avLst>
                  <a:gd name="adj" fmla="val 16667"/>
                </a:avLst>
              </a:prstGeom>
              <a:gradFill rotWithShape="1">
                <a:gsLst>
                  <a:gs pos="0">
                    <a:srgbClr val="FFB977"/>
                  </a:gs>
                  <a:gs pos="100000">
                    <a:srgbClr val="FF932B"/>
                  </a:gs>
                </a:gsLst>
                <a:lin ang="5400000"/>
              </a:gradFill>
              <a:ln w="9525">
                <a:solidFill>
                  <a:srgbClr val="F69240"/>
                </a:solidFill>
                <a:round/>
                <a:headEnd/>
                <a:tailEnd/>
              </a:ln>
              <a:effectLst>
                <a:outerShdw blurRad="40000" dist="23000" dir="5400000" rotWithShape="0">
                  <a:srgbClr val="808080">
                    <a:alpha val="34998"/>
                  </a:srgbClr>
                </a:outerShdw>
              </a:effectLst>
            </p:spPr>
            <p:txBody>
              <a:bodyPr anchor="ctr"/>
              <a:lstStyle/>
              <a:p>
                <a:pPr algn="ctr" fontAlgn="auto">
                  <a:spcBef>
                    <a:spcPts val="0"/>
                  </a:spcBef>
                  <a:spcAft>
                    <a:spcPts val="0"/>
                  </a:spcAft>
                  <a:defRPr/>
                </a:pPr>
                <a:r>
                  <a:rPr lang="en-US" dirty="0">
                    <a:solidFill>
                      <a:schemeClr val="lt1"/>
                    </a:solidFill>
                    <a:latin typeface="+mn-lt"/>
                    <a:ea typeface="+mn-ea"/>
                  </a:rPr>
                  <a:t> </a:t>
                </a:r>
              </a:p>
            </p:txBody>
          </p:sp>
          <p:sp>
            <p:nvSpPr>
              <p:cNvPr id="79" name="TextBox 32"/>
              <p:cNvSpPr txBox="1">
                <a:spLocks noChangeArrowheads="1"/>
              </p:cNvSpPr>
              <p:nvPr/>
            </p:nvSpPr>
            <p:spPr bwMode="auto">
              <a:xfrm>
                <a:off x="1018118" y="2657897"/>
                <a:ext cx="3003549" cy="8360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71450" indent="-171450" eaLnBrk="0" hangingPunct="0">
                  <a:defRPr>
                    <a:solidFill>
                      <a:schemeClr val="tx1"/>
                    </a:solidFill>
                    <a:latin typeface="Calibri" pitchFamily="34" charset="0"/>
                    <a:ea typeface="MS PGothic" pitchFamily="34" charset="-128"/>
                  </a:defRPr>
                </a:lvl1pPr>
                <a:lvl2pPr marL="742950" indent="-285750" eaLnBrk="0" hangingPunct="0">
                  <a:defRPr>
                    <a:solidFill>
                      <a:schemeClr val="tx1"/>
                    </a:solidFill>
                    <a:latin typeface="Calibri" pitchFamily="34" charset="0"/>
                    <a:ea typeface="MS PGothic" pitchFamily="34" charset="-128"/>
                  </a:defRPr>
                </a:lvl2pPr>
                <a:lvl3pPr marL="1143000" indent="-228600" eaLnBrk="0" hangingPunct="0">
                  <a:defRPr>
                    <a:solidFill>
                      <a:schemeClr val="tx1"/>
                    </a:solidFill>
                    <a:latin typeface="Calibri" pitchFamily="34" charset="0"/>
                    <a:ea typeface="MS PGothic" pitchFamily="34" charset="-128"/>
                  </a:defRPr>
                </a:lvl3pPr>
                <a:lvl4pPr marL="1600200" indent="-228600" eaLnBrk="0" hangingPunct="0">
                  <a:defRPr>
                    <a:solidFill>
                      <a:schemeClr val="tx1"/>
                    </a:solidFill>
                    <a:latin typeface="Calibri" pitchFamily="34" charset="0"/>
                    <a:ea typeface="MS PGothic" pitchFamily="34" charset="-128"/>
                  </a:defRPr>
                </a:lvl4pPr>
                <a:lvl5pPr marL="2057400" indent="-228600" eaLnBrk="0" hangingPunct="0">
                  <a:defRPr>
                    <a:solidFill>
                      <a:schemeClr val="tx1"/>
                    </a:solidFill>
                    <a:latin typeface="Calibri" pitchFamily="34" charset="0"/>
                    <a:ea typeface="MS PGothic" pitchFamily="34" charset="-128"/>
                  </a:defRPr>
                </a:lvl5pPr>
                <a:lvl6pPr marL="2514600" indent="-228600" defTabSz="457200" eaLnBrk="0" fontAlgn="base" hangingPunct="0">
                  <a:spcBef>
                    <a:spcPct val="0"/>
                  </a:spcBef>
                  <a:spcAft>
                    <a:spcPct val="0"/>
                  </a:spcAft>
                  <a:defRPr>
                    <a:solidFill>
                      <a:schemeClr val="tx1"/>
                    </a:solidFill>
                    <a:latin typeface="Calibri" pitchFamily="34" charset="0"/>
                    <a:ea typeface="MS PGothic" pitchFamily="34" charset="-128"/>
                  </a:defRPr>
                </a:lvl6pPr>
                <a:lvl7pPr marL="2971800" indent="-228600" defTabSz="457200" eaLnBrk="0" fontAlgn="base" hangingPunct="0">
                  <a:spcBef>
                    <a:spcPct val="0"/>
                  </a:spcBef>
                  <a:spcAft>
                    <a:spcPct val="0"/>
                  </a:spcAft>
                  <a:defRPr>
                    <a:solidFill>
                      <a:schemeClr val="tx1"/>
                    </a:solidFill>
                    <a:latin typeface="Calibri" pitchFamily="34" charset="0"/>
                    <a:ea typeface="MS PGothic" pitchFamily="34" charset="-128"/>
                  </a:defRPr>
                </a:lvl7pPr>
                <a:lvl8pPr marL="3429000" indent="-228600" defTabSz="457200" eaLnBrk="0" fontAlgn="base" hangingPunct="0">
                  <a:spcBef>
                    <a:spcPct val="0"/>
                  </a:spcBef>
                  <a:spcAft>
                    <a:spcPct val="0"/>
                  </a:spcAft>
                  <a:defRPr>
                    <a:solidFill>
                      <a:schemeClr val="tx1"/>
                    </a:solidFill>
                    <a:latin typeface="Calibri" pitchFamily="34" charset="0"/>
                    <a:ea typeface="MS PGothic" pitchFamily="34" charset="-128"/>
                  </a:defRPr>
                </a:lvl8pPr>
                <a:lvl9pPr marL="3886200" indent="-228600" defTabSz="457200" eaLnBrk="0" fontAlgn="base" hangingPunct="0">
                  <a:spcBef>
                    <a:spcPct val="0"/>
                  </a:spcBef>
                  <a:spcAft>
                    <a:spcPct val="0"/>
                  </a:spcAft>
                  <a:defRPr>
                    <a:solidFill>
                      <a:schemeClr val="tx1"/>
                    </a:solidFill>
                    <a:latin typeface="Calibri" pitchFamily="34" charset="0"/>
                    <a:ea typeface="MS PGothic" pitchFamily="34" charset="-128"/>
                  </a:defRPr>
                </a:lvl9pPr>
              </a:lstStyle>
              <a:p>
                <a:pPr eaLnBrk="1" hangingPunct="1">
                  <a:buFont typeface="Wingdings" pitchFamily="2" charset="2"/>
                  <a:buChar char="ü"/>
                </a:pPr>
                <a:r>
                  <a:rPr lang="en-US" sz="1600" dirty="0">
                    <a:solidFill>
                      <a:srgbClr val="FFFFFF"/>
                    </a:solidFill>
                  </a:rPr>
                  <a:t>Training sample size &gt; 40</a:t>
                </a:r>
              </a:p>
              <a:p>
                <a:pPr eaLnBrk="1" hangingPunct="1">
                  <a:buFont typeface="Wingdings" pitchFamily="2" charset="2"/>
                  <a:buChar char="ü"/>
                </a:pPr>
                <a:r>
                  <a:rPr lang="en-US" sz="1600" dirty="0">
                    <a:solidFill>
                      <a:srgbClr val="FFFFFF"/>
                    </a:solidFill>
                  </a:rPr>
                  <a:t>Focus on late-stage serous</a:t>
                </a:r>
              </a:p>
              <a:p>
                <a:pPr eaLnBrk="1" hangingPunct="1">
                  <a:buFont typeface="Wingdings" pitchFamily="2" charset="2"/>
                  <a:buChar char="ü"/>
                </a:pPr>
                <a:r>
                  <a:rPr lang="en-US" sz="1600" dirty="0">
                    <a:solidFill>
                      <a:srgbClr val="FFFFFF"/>
                    </a:solidFill>
                  </a:rPr>
                  <a:t>Multivariate model</a:t>
                </a:r>
              </a:p>
              <a:p>
                <a:pPr eaLnBrk="1" hangingPunct="1">
                  <a:buFont typeface="Wingdings" pitchFamily="2" charset="2"/>
                  <a:buChar char="ü"/>
                </a:pPr>
                <a:r>
                  <a:rPr lang="en-US" sz="1600" dirty="0">
                    <a:solidFill>
                      <a:srgbClr val="FFFFFF"/>
                    </a:solidFill>
                  </a:rPr>
                  <a:t>Continuous risk score</a:t>
                </a:r>
              </a:p>
              <a:p>
                <a:pPr eaLnBrk="1" hangingPunct="1">
                  <a:buFont typeface="Wingdings" pitchFamily="2" charset="2"/>
                  <a:buChar char="ü"/>
                </a:pPr>
                <a:r>
                  <a:rPr lang="en-US" sz="1600" dirty="0">
                    <a:solidFill>
                      <a:srgbClr val="FFFFFF"/>
                    </a:solidFill>
                  </a:rPr>
                  <a:t>Claims to predict survival</a:t>
                </a:r>
              </a:p>
              <a:p>
                <a:pPr eaLnBrk="1" hangingPunct="1">
                  <a:buFont typeface="Wingdings" pitchFamily="2" charset="2"/>
                  <a:buChar char="ü"/>
                </a:pPr>
                <a:r>
                  <a:rPr lang="en-US" sz="1600" dirty="0">
                    <a:solidFill>
                      <a:srgbClr val="FFFFFF"/>
                    </a:solidFill>
                  </a:rPr>
                  <a:t>Possible to reproduce model</a:t>
                </a:r>
              </a:p>
            </p:txBody>
          </p:sp>
          <p:sp>
            <p:nvSpPr>
              <p:cNvPr id="80" name="TextBox 14"/>
              <p:cNvSpPr txBox="1">
                <a:spLocks noChangeArrowheads="1"/>
              </p:cNvSpPr>
              <p:nvPr/>
            </p:nvSpPr>
            <p:spPr bwMode="auto">
              <a:xfrm>
                <a:off x="937685" y="2488621"/>
                <a:ext cx="3170767" cy="180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ea typeface="MS PGothic" pitchFamily="34" charset="-128"/>
                  </a:defRPr>
                </a:lvl1pPr>
                <a:lvl2pPr marL="742950" indent="-285750" eaLnBrk="0" hangingPunct="0">
                  <a:defRPr>
                    <a:solidFill>
                      <a:schemeClr val="tx1"/>
                    </a:solidFill>
                    <a:latin typeface="Calibri" pitchFamily="34" charset="0"/>
                    <a:ea typeface="MS PGothic" pitchFamily="34" charset="-128"/>
                  </a:defRPr>
                </a:lvl2pPr>
                <a:lvl3pPr marL="1143000" indent="-228600" eaLnBrk="0" hangingPunct="0">
                  <a:defRPr>
                    <a:solidFill>
                      <a:schemeClr val="tx1"/>
                    </a:solidFill>
                    <a:latin typeface="Calibri" pitchFamily="34" charset="0"/>
                    <a:ea typeface="MS PGothic" pitchFamily="34" charset="-128"/>
                  </a:defRPr>
                </a:lvl3pPr>
                <a:lvl4pPr marL="1600200" indent="-228600" eaLnBrk="0" hangingPunct="0">
                  <a:defRPr>
                    <a:solidFill>
                      <a:schemeClr val="tx1"/>
                    </a:solidFill>
                    <a:latin typeface="Calibri" pitchFamily="34" charset="0"/>
                    <a:ea typeface="MS PGothic" pitchFamily="34" charset="-128"/>
                  </a:defRPr>
                </a:lvl4pPr>
                <a:lvl5pPr marL="2057400" indent="-228600" eaLnBrk="0" hangingPunct="0">
                  <a:defRPr>
                    <a:solidFill>
                      <a:schemeClr val="tx1"/>
                    </a:solidFill>
                    <a:latin typeface="Calibri" pitchFamily="34" charset="0"/>
                    <a:ea typeface="MS PGothic" pitchFamily="34" charset="-128"/>
                  </a:defRPr>
                </a:lvl5pPr>
                <a:lvl6pPr marL="2514600" indent="-228600" defTabSz="457200" eaLnBrk="0" fontAlgn="base" hangingPunct="0">
                  <a:spcBef>
                    <a:spcPct val="0"/>
                  </a:spcBef>
                  <a:spcAft>
                    <a:spcPct val="0"/>
                  </a:spcAft>
                  <a:defRPr>
                    <a:solidFill>
                      <a:schemeClr val="tx1"/>
                    </a:solidFill>
                    <a:latin typeface="Calibri" pitchFamily="34" charset="0"/>
                    <a:ea typeface="MS PGothic" pitchFamily="34" charset="-128"/>
                  </a:defRPr>
                </a:lvl6pPr>
                <a:lvl7pPr marL="2971800" indent="-228600" defTabSz="457200" eaLnBrk="0" fontAlgn="base" hangingPunct="0">
                  <a:spcBef>
                    <a:spcPct val="0"/>
                  </a:spcBef>
                  <a:spcAft>
                    <a:spcPct val="0"/>
                  </a:spcAft>
                  <a:defRPr>
                    <a:solidFill>
                      <a:schemeClr val="tx1"/>
                    </a:solidFill>
                    <a:latin typeface="Calibri" pitchFamily="34" charset="0"/>
                    <a:ea typeface="MS PGothic" pitchFamily="34" charset="-128"/>
                  </a:defRPr>
                </a:lvl7pPr>
                <a:lvl8pPr marL="3429000" indent="-228600" defTabSz="457200" eaLnBrk="0" fontAlgn="base" hangingPunct="0">
                  <a:spcBef>
                    <a:spcPct val="0"/>
                  </a:spcBef>
                  <a:spcAft>
                    <a:spcPct val="0"/>
                  </a:spcAft>
                  <a:defRPr>
                    <a:solidFill>
                      <a:schemeClr val="tx1"/>
                    </a:solidFill>
                    <a:latin typeface="Calibri" pitchFamily="34" charset="0"/>
                    <a:ea typeface="MS PGothic" pitchFamily="34" charset="-128"/>
                  </a:defRPr>
                </a:lvl8pPr>
                <a:lvl9pPr marL="3886200" indent="-228600" defTabSz="457200" eaLnBrk="0" fontAlgn="base" hangingPunct="0">
                  <a:spcBef>
                    <a:spcPct val="0"/>
                  </a:spcBef>
                  <a:spcAft>
                    <a:spcPct val="0"/>
                  </a:spcAft>
                  <a:defRPr>
                    <a:solidFill>
                      <a:schemeClr val="tx1"/>
                    </a:solidFill>
                    <a:latin typeface="Calibri" pitchFamily="34" charset="0"/>
                    <a:ea typeface="MS PGothic" pitchFamily="34" charset="-128"/>
                  </a:defRPr>
                </a:lvl9pPr>
              </a:lstStyle>
              <a:p>
                <a:pPr algn="ctr" eaLnBrk="1" hangingPunct="1"/>
                <a:r>
                  <a:rPr lang="en-US" sz="1600" b="1" dirty="0">
                    <a:solidFill>
                      <a:srgbClr val="FFFFFF"/>
                    </a:solidFill>
                  </a:rPr>
                  <a:t>Inclusion Criteria</a:t>
                </a:r>
              </a:p>
            </p:txBody>
          </p:sp>
        </p:grpSp>
        <p:sp>
          <p:nvSpPr>
            <p:cNvPr id="36" name="Right Arrow 35"/>
            <p:cNvSpPr>
              <a:spLocks noChangeArrowheads="1"/>
            </p:cNvSpPr>
            <p:nvPr/>
          </p:nvSpPr>
          <p:spPr bwMode="auto">
            <a:xfrm rot="5400000">
              <a:off x="2291557" y="2957182"/>
              <a:ext cx="346602" cy="141816"/>
            </a:xfrm>
            <a:prstGeom prst="rightArrow">
              <a:avLst>
                <a:gd name="adj1" fmla="val 50000"/>
                <a:gd name="adj2" fmla="val 50186"/>
              </a:avLst>
            </a:prstGeom>
            <a:gradFill rotWithShape="1">
              <a:gsLst>
                <a:gs pos="0">
                  <a:srgbClr val="9BC1FF"/>
                </a:gs>
                <a:gs pos="100000">
                  <a:srgbClr val="3F80CD"/>
                </a:gs>
              </a:gsLst>
              <a:lin ang="5400000"/>
            </a:gradFill>
            <a:ln w="9525">
              <a:solidFill>
                <a:srgbClr val="4A7EBB"/>
              </a:solidFill>
              <a:miter lim="800000"/>
              <a:headEnd/>
              <a:tailEnd/>
            </a:ln>
            <a:effectLst>
              <a:outerShdw blurRad="40000" dist="23000" dir="5400000" rotWithShape="0">
                <a:srgbClr val="808080">
                  <a:alpha val="34998"/>
                </a:srgbClr>
              </a:outerShdw>
            </a:effectLst>
          </p:spPr>
          <p:txBody>
            <a:bodyPr anchor="ctr"/>
            <a:lstStyle/>
            <a:p>
              <a:pPr algn="ctr" fontAlgn="auto">
                <a:spcBef>
                  <a:spcPts val="0"/>
                </a:spcBef>
                <a:spcAft>
                  <a:spcPts val="0"/>
                </a:spcAft>
                <a:defRPr/>
              </a:pPr>
              <a:endParaRPr lang="en-US">
                <a:solidFill>
                  <a:schemeClr val="lt1"/>
                </a:solidFill>
                <a:latin typeface="+mn-lt"/>
                <a:ea typeface="+mn-ea"/>
              </a:endParaRPr>
            </a:p>
          </p:txBody>
        </p:sp>
      </p:grpSp>
      <p:grpSp>
        <p:nvGrpSpPr>
          <p:cNvPr id="10" name="Group 9"/>
          <p:cNvGrpSpPr/>
          <p:nvPr/>
        </p:nvGrpSpPr>
        <p:grpSpPr>
          <a:xfrm>
            <a:off x="873224" y="5214015"/>
            <a:ext cx="3189818" cy="1349473"/>
            <a:chOff x="873224" y="5214015"/>
            <a:chExt cx="3189818" cy="1349473"/>
          </a:xfrm>
        </p:grpSpPr>
        <p:sp>
          <p:nvSpPr>
            <p:cNvPr id="99" name="Rounded Rectangle 98"/>
            <p:cNvSpPr>
              <a:spLocks noChangeArrowheads="1"/>
            </p:cNvSpPr>
            <p:nvPr/>
          </p:nvSpPr>
          <p:spPr bwMode="auto">
            <a:xfrm>
              <a:off x="873224" y="5629955"/>
              <a:ext cx="3189818" cy="933533"/>
            </a:xfrm>
            <a:prstGeom prst="roundRect">
              <a:avLst>
                <a:gd name="adj" fmla="val 16667"/>
              </a:avLst>
            </a:prstGeom>
            <a:solidFill>
              <a:srgbClr val="77933C"/>
            </a:solidFill>
            <a:ln w="9525">
              <a:solidFill>
                <a:srgbClr val="FFFFFF"/>
              </a:solidFill>
              <a:round/>
              <a:headEnd/>
              <a:tailEnd/>
            </a:ln>
            <a:effectLst>
              <a:outerShdw blurRad="40000" dist="23000" dir="5400000" rotWithShape="0">
                <a:srgbClr val="808080">
                  <a:alpha val="34998"/>
                </a:srgbClr>
              </a:outerShdw>
            </a:effectLst>
          </p:spPr>
          <p:txBody>
            <a:bodyPr anchor="ctr"/>
            <a:lstStyle/>
            <a:p>
              <a:pPr algn="ctr" fontAlgn="auto">
                <a:spcBef>
                  <a:spcPts val="0"/>
                </a:spcBef>
                <a:spcAft>
                  <a:spcPts val="0"/>
                </a:spcAft>
                <a:defRPr/>
              </a:pPr>
              <a:r>
                <a:rPr lang="en-US" dirty="0">
                  <a:solidFill>
                    <a:schemeClr val="lt1"/>
                  </a:solidFill>
                  <a:latin typeface="+mn-lt"/>
                  <a:ea typeface="+mn-ea"/>
                </a:rPr>
                <a:t>   </a:t>
              </a:r>
            </a:p>
          </p:txBody>
        </p:sp>
        <p:sp>
          <p:nvSpPr>
            <p:cNvPr id="101" name="TextBox 22"/>
            <p:cNvSpPr txBox="1">
              <a:spLocks noChangeArrowheads="1"/>
            </p:cNvSpPr>
            <p:nvPr/>
          </p:nvSpPr>
          <p:spPr bwMode="auto">
            <a:xfrm>
              <a:off x="879475" y="5657318"/>
              <a:ext cx="3170766" cy="830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MS PGothic" pitchFamily="34" charset="-128"/>
                </a:defRPr>
              </a:lvl1pPr>
              <a:lvl2pPr marL="742950" indent="-285750" eaLnBrk="0" hangingPunct="0">
                <a:defRPr>
                  <a:solidFill>
                    <a:schemeClr val="tx1"/>
                  </a:solidFill>
                  <a:latin typeface="Calibri" pitchFamily="34" charset="0"/>
                  <a:ea typeface="MS PGothic" pitchFamily="34" charset="-128"/>
                </a:defRPr>
              </a:lvl2pPr>
              <a:lvl3pPr marL="1143000" indent="-228600" eaLnBrk="0" hangingPunct="0">
                <a:defRPr>
                  <a:solidFill>
                    <a:schemeClr val="tx1"/>
                  </a:solidFill>
                  <a:latin typeface="Calibri" pitchFamily="34" charset="0"/>
                  <a:ea typeface="MS PGothic" pitchFamily="34" charset="-128"/>
                </a:defRPr>
              </a:lvl3pPr>
              <a:lvl4pPr marL="1600200" indent="-228600" eaLnBrk="0" hangingPunct="0">
                <a:defRPr>
                  <a:solidFill>
                    <a:schemeClr val="tx1"/>
                  </a:solidFill>
                  <a:latin typeface="Calibri" pitchFamily="34" charset="0"/>
                  <a:ea typeface="MS PGothic" pitchFamily="34" charset="-128"/>
                </a:defRPr>
              </a:lvl4pPr>
              <a:lvl5pPr marL="2057400" indent="-228600" eaLnBrk="0" hangingPunct="0">
                <a:defRPr>
                  <a:solidFill>
                    <a:schemeClr val="tx1"/>
                  </a:solidFill>
                  <a:latin typeface="Calibri" pitchFamily="34" charset="0"/>
                  <a:ea typeface="MS PGothic" pitchFamily="34" charset="-128"/>
                </a:defRPr>
              </a:lvl5pPr>
              <a:lvl6pPr marL="2514600" indent="-228600" defTabSz="457200" eaLnBrk="0" fontAlgn="base" hangingPunct="0">
                <a:spcBef>
                  <a:spcPct val="0"/>
                </a:spcBef>
                <a:spcAft>
                  <a:spcPct val="0"/>
                </a:spcAft>
                <a:defRPr>
                  <a:solidFill>
                    <a:schemeClr val="tx1"/>
                  </a:solidFill>
                  <a:latin typeface="Calibri" pitchFamily="34" charset="0"/>
                  <a:ea typeface="MS PGothic" pitchFamily="34" charset="-128"/>
                </a:defRPr>
              </a:lvl6pPr>
              <a:lvl7pPr marL="2971800" indent="-228600" defTabSz="457200" eaLnBrk="0" fontAlgn="base" hangingPunct="0">
                <a:spcBef>
                  <a:spcPct val="0"/>
                </a:spcBef>
                <a:spcAft>
                  <a:spcPct val="0"/>
                </a:spcAft>
                <a:defRPr>
                  <a:solidFill>
                    <a:schemeClr val="tx1"/>
                  </a:solidFill>
                  <a:latin typeface="Calibri" pitchFamily="34" charset="0"/>
                  <a:ea typeface="MS PGothic" pitchFamily="34" charset="-128"/>
                </a:defRPr>
              </a:lvl7pPr>
              <a:lvl8pPr marL="3429000" indent="-228600" defTabSz="457200" eaLnBrk="0" fontAlgn="base" hangingPunct="0">
                <a:spcBef>
                  <a:spcPct val="0"/>
                </a:spcBef>
                <a:spcAft>
                  <a:spcPct val="0"/>
                </a:spcAft>
                <a:defRPr>
                  <a:solidFill>
                    <a:schemeClr val="tx1"/>
                  </a:solidFill>
                  <a:latin typeface="Calibri" pitchFamily="34" charset="0"/>
                  <a:ea typeface="MS PGothic" pitchFamily="34" charset="-128"/>
                </a:defRPr>
              </a:lvl8pPr>
              <a:lvl9pPr marL="3886200" indent="-228600" defTabSz="457200" eaLnBrk="0" fontAlgn="base" hangingPunct="0">
                <a:spcBef>
                  <a:spcPct val="0"/>
                </a:spcBef>
                <a:spcAft>
                  <a:spcPct val="0"/>
                </a:spcAft>
                <a:defRPr>
                  <a:solidFill>
                    <a:schemeClr val="tx1"/>
                  </a:solidFill>
                  <a:latin typeface="Calibri" pitchFamily="34" charset="0"/>
                  <a:ea typeface="MS PGothic" pitchFamily="34" charset="-128"/>
                </a:defRPr>
              </a:lvl9pPr>
            </a:lstStyle>
            <a:p>
              <a:pPr algn="ctr" eaLnBrk="1" hangingPunct="1"/>
              <a:r>
                <a:rPr lang="en-US" sz="1600" b="1" dirty="0">
                  <a:solidFill>
                    <a:schemeClr val="bg1"/>
                  </a:solidFill>
                </a:rPr>
                <a:t>14 </a:t>
              </a:r>
              <a:r>
                <a:rPr lang="en-US" sz="1600" b="1" dirty="0" smtClean="0">
                  <a:solidFill>
                    <a:schemeClr val="bg1"/>
                  </a:solidFill>
                </a:rPr>
                <a:t>prediction </a:t>
              </a:r>
              <a:r>
                <a:rPr lang="en-US" sz="1600" b="1" dirty="0">
                  <a:solidFill>
                    <a:schemeClr val="bg1"/>
                  </a:solidFill>
                </a:rPr>
                <a:t>models </a:t>
              </a:r>
              <a:r>
                <a:rPr lang="en-US" sz="1600" b="1" dirty="0" smtClean="0">
                  <a:solidFill>
                    <a:schemeClr val="bg1"/>
                  </a:solidFill>
                </a:rPr>
                <a:t>implemented</a:t>
              </a:r>
            </a:p>
            <a:p>
              <a:pPr algn="ctr" eaLnBrk="1" hangingPunct="1"/>
              <a:r>
                <a:rPr lang="en-US" sz="1600" dirty="0" smtClean="0">
                  <a:solidFill>
                    <a:schemeClr val="bg1"/>
                  </a:solidFill>
                </a:rPr>
                <a:t>100-page </a:t>
              </a:r>
              <a:r>
                <a:rPr lang="en-US" sz="1600" dirty="0" err="1" smtClean="0">
                  <a:solidFill>
                    <a:schemeClr val="bg1"/>
                  </a:solidFill>
                </a:rPr>
                <a:t>Sweave</a:t>
              </a:r>
              <a:r>
                <a:rPr lang="en-US" sz="1600" dirty="0" smtClean="0">
                  <a:solidFill>
                    <a:schemeClr val="bg1"/>
                  </a:solidFill>
                </a:rPr>
                <a:t> document</a:t>
              </a:r>
            </a:p>
            <a:p>
              <a:pPr algn="ctr" eaLnBrk="1" hangingPunct="1"/>
              <a:r>
                <a:rPr lang="en-US" sz="1600" i="1" dirty="0" err="1" smtClean="0">
                  <a:solidFill>
                    <a:schemeClr val="bg1"/>
                  </a:solidFill>
                </a:rPr>
                <a:t>survHD</a:t>
              </a:r>
              <a:r>
                <a:rPr lang="en-US" sz="1600" dirty="0" smtClean="0">
                  <a:solidFill>
                    <a:schemeClr val="bg1"/>
                  </a:solidFill>
                </a:rPr>
                <a:t> </a:t>
              </a:r>
              <a:r>
                <a:rPr lang="en-US" sz="1600" dirty="0" err="1" smtClean="0">
                  <a:solidFill>
                    <a:schemeClr val="bg1"/>
                  </a:solidFill>
                </a:rPr>
                <a:t>Bioconductor</a:t>
              </a:r>
              <a:r>
                <a:rPr lang="en-US" sz="1600" dirty="0" smtClean="0">
                  <a:solidFill>
                    <a:schemeClr val="bg1"/>
                  </a:solidFill>
                </a:rPr>
                <a:t> package</a:t>
              </a:r>
              <a:endParaRPr lang="en-US" sz="1600" dirty="0">
                <a:solidFill>
                  <a:schemeClr val="bg1"/>
                </a:solidFill>
              </a:endParaRPr>
            </a:p>
          </p:txBody>
        </p:sp>
        <p:sp>
          <p:nvSpPr>
            <p:cNvPr id="38" name="Right Arrow 37"/>
            <p:cNvSpPr>
              <a:spLocks noChangeArrowheads="1"/>
            </p:cNvSpPr>
            <p:nvPr/>
          </p:nvSpPr>
          <p:spPr bwMode="auto">
            <a:xfrm rot="5400000">
              <a:off x="2256888" y="5351077"/>
              <a:ext cx="415940" cy="141816"/>
            </a:xfrm>
            <a:prstGeom prst="rightArrow">
              <a:avLst>
                <a:gd name="adj1" fmla="val 50000"/>
                <a:gd name="adj2" fmla="val 50186"/>
              </a:avLst>
            </a:prstGeom>
            <a:gradFill rotWithShape="1">
              <a:gsLst>
                <a:gs pos="0">
                  <a:srgbClr val="9BC1FF"/>
                </a:gs>
                <a:gs pos="100000">
                  <a:srgbClr val="3F80CD"/>
                </a:gs>
              </a:gsLst>
              <a:lin ang="5400000"/>
            </a:gradFill>
            <a:ln w="9525">
              <a:solidFill>
                <a:srgbClr val="4A7EBB"/>
              </a:solidFill>
              <a:miter lim="800000"/>
              <a:headEnd/>
              <a:tailEnd/>
            </a:ln>
            <a:effectLst>
              <a:outerShdw blurRad="40000" dist="23000" dir="5400000" rotWithShape="0">
                <a:srgbClr val="808080">
                  <a:alpha val="34998"/>
                </a:srgbClr>
              </a:outerShdw>
            </a:effectLst>
          </p:spPr>
          <p:txBody>
            <a:bodyPr anchor="ctr"/>
            <a:lstStyle/>
            <a:p>
              <a:pPr algn="ctr" fontAlgn="auto">
                <a:spcBef>
                  <a:spcPts val="0"/>
                </a:spcBef>
                <a:spcAft>
                  <a:spcPts val="0"/>
                </a:spcAft>
                <a:defRPr/>
              </a:pPr>
              <a:endParaRPr lang="en-US">
                <a:solidFill>
                  <a:schemeClr val="lt1"/>
                </a:solidFill>
                <a:latin typeface="+mn-lt"/>
                <a:ea typeface="+mn-ea"/>
              </a:endParaRPr>
            </a:p>
          </p:txBody>
        </p:sp>
      </p:grpSp>
      <p:grpSp>
        <p:nvGrpSpPr>
          <p:cNvPr id="9" name="Group 8"/>
          <p:cNvGrpSpPr/>
          <p:nvPr/>
        </p:nvGrpSpPr>
        <p:grpSpPr>
          <a:xfrm>
            <a:off x="4664605" y="5224616"/>
            <a:ext cx="4175124" cy="935622"/>
            <a:chOff x="4664605" y="5224616"/>
            <a:chExt cx="4175124" cy="935622"/>
          </a:xfrm>
        </p:grpSpPr>
        <p:sp>
          <p:nvSpPr>
            <p:cNvPr id="105" name="Rounded Rectangle 104"/>
            <p:cNvSpPr>
              <a:spLocks noChangeArrowheads="1"/>
            </p:cNvSpPr>
            <p:nvPr/>
          </p:nvSpPr>
          <p:spPr bwMode="auto">
            <a:xfrm>
              <a:off x="4705807" y="5821684"/>
              <a:ext cx="4133922" cy="338554"/>
            </a:xfrm>
            <a:prstGeom prst="roundRect">
              <a:avLst>
                <a:gd name="adj" fmla="val 16667"/>
              </a:avLst>
            </a:prstGeom>
            <a:solidFill>
              <a:srgbClr val="77933C"/>
            </a:solidFill>
            <a:ln w="9525">
              <a:solidFill>
                <a:srgbClr val="FFFFFF"/>
              </a:solidFill>
              <a:round/>
              <a:headEnd/>
              <a:tailEnd/>
            </a:ln>
            <a:effectLst>
              <a:outerShdw blurRad="40000" dist="23000" dir="5400000" rotWithShape="0">
                <a:srgbClr val="808080">
                  <a:alpha val="34998"/>
                </a:srgbClr>
              </a:outerShdw>
            </a:effectLst>
          </p:spPr>
          <p:txBody>
            <a:bodyPr anchor="ctr"/>
            <a:lstStyle/>
            <a:p>
              <a:pPr algn="ctr" fontAlgn="auto">
                <a:spcBef>
                  <a:spcPts val="0"/>
                </a:spcBef>
                <a:spcAft>
                  <a:spcPts val="0"/>
                </a:spcAft>
                <a:defRPr/>
              </a:pPr>
              <a:r>
                <a:rPr lang="en-US" dirty="0">
                  <a:solidFill>
                    <a:schemeClr val="lt1"/>
                  </a:solidFill>
                  <a:latin typeface="+mn-lt"/>
                  <a:ea typeface="+mn-ea"/>
                </a:rPr>
                <a:t>   </a:t>
              </a:r>
            </a:p>
          </p:txBody>
        </p:sp>
        <p:sp>
          <p:nvSpPr>
            <p:cNvPr id="107" name="TextBox 22"/>
            <p:cNvSpPr txBox="1">
              <a:spLocks noChangeArrowheads="1"/>
            </p:cNvSpPr>
            <p:nvPr/>
          </p:nvSpPr>
          <p:spPr bwMode="auto">
            <a:xfrm>
              <a:off x="4664605" y="5821684"/>
              <a:ext cx="413392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ea typeface="MS PGothic" pitchFamily="34" charset="-128"/>
                </a:defRPr>
              </a:lvl1pPr>
              <a:lvl2pPr marL="742950" indent="-285750" eaLnBrk="0" hangingPunct="0">
                <a:defRPr>
                  <a:solidFill>
                    <a:schemeClr val="tx1"/>
                  </a:solidFill>
                  <a:latin typeface="Calibri" pitchFamily="34" charset="0"/>
                  <a:ea typeface="MS PGothic" pitchFamily="34" charset="-128"/>
                </a:defRPr>
              </a:lvl2pPr>
              <a:lvl3pPr marL="1143000" indent="-228600" eaLnBrk="0" hangingPunct="0">
                <a:defRPr>
                  <a:solidFill>
                    <a:schemeClr val="tx1"/>
                  </a:solidFill>
                  <a:latin typeface="Calibri" pitchFamily="34" charset="0"/>
                  <a:ea typeface="MS PGothic" pitchFamily="34" charset="-128"/>
                </a:defRPr>
              </a:lvl3pPr>
              <a:lvl4pPr marL="1600200" indent="-228600" eaLnBrk="0" hangingPunct="0">
                <a:defRPr>
                  <a:solidFill>
                    <a:schemeClr val="tx1"/>
                  </a:solidFill>
                  <a:latin typeface="Calibri" pitchFamily="34" charset="0"/>
                  <a:ea typeface="MS PGothic" pitchFamily="34" charset="-128"/>
                </a:defRPr>
              </a:lvl4pPr>
              <a:lvl5pPr marL="2057400" indent="-228600" eaLnBrk="0" hangingPunct="0">
                <a:defRPr>
                  <a:solidFill>
                    <a:schemeClr val="tx1"/>
                  </a:solidFill>
                  <a:latin typeface="Calibri" pitchFamily="34" charset="0"/>
                  <a:ea typeface="MS PGothic" pitchFamily="34" charset="-128"/>
                </a:defRPr>
              </a:lvl5pPr>
              <a:lvl6pPr marL="2514600" indent="-228600" defTabSz="457200" eaLnBrk="0" fontAlgn="base" hangingPunct="0">
                <a:spcBef>
                  <a:spcPct val="0"/>
                </a:spcBef>
                <a:spcAft>
                  <a:spcPct val="0"/>
                </a:spcAft>
                <a:defRPr>
                  <a:solidFill>
                    <a:schemeClr val="tx1"/>
                  </a:solidFill>
                  <a:latin typeface="Calibri" pitchFamily="34" charset="0"/>
                  <a:ea typeface="MS PGothic" pitchFamily="34" charset="-128"/>
                </a:defRPr>
              </a:lvl6pPr>
              <a:lvl7pPr marL="2971800" indent="-228600" defTabSz="457200" eaLnBrk="0" fontAlgn="base" hangingPunct="0">
                <a:spcBef>
                  <a:spcPct val="0"/>
                </a:spcBef>
                <a:spcAft>
                  <a:spcPct val="0"/>
                </a:spcAft>
                <a:defRPr>
                  <a:solidFill>
                    <a:schemeClr val="tx1"/>
                  </a:solidFill>
                  <a:latin typeface="Calibri" pitchFamily="34" charset="0"/>
                  <a:ea typeface="MS PGothic" pitchFamily="34" charset="-128"/>
                </a:defRPr>
              </a:lvl7pPr>
              <a:lvl8pPr marL="3429000" indent="-228600" defTabSz="457200" eaLnBrk="0" fontAlgn="base" hangingPunct="0">
                <a:spcBef>
                  <a:spcPct val="0"/>
                </a:spcBef>
                <a:spcAft>
                  <a:spcPct val="0"/>
                </a:spcAft>
                <a:defRPr>
                  <a:solidFill>
                    <a:schemeClr val="tx1"/>
                  </a:solidFill>
                  <a:latin typeface="Calibri" pitchFamily="34" charset="0"/>
                  <a:ea typeface="MS PGothic" pitchFamily="34" charset="-128"/>
                </a:defRPr>
              </a:lvl8pPr>
              <a:lvl9pPr marL="3886200" indent="-228600" defTabSz="457200" eaLnBrk="0" fontAlgn="base" hangingPunct="0">
                <a:spcBef>
                  <a:spcPct val="0"/>
                </a:spcBef>
                <a:spcAft>
                  <a:spcPct val="0"/>
                </a:spcAft>
                <a:defRPr>
                  <a:solidFill>
                    <a:schemeClr val="tx1"/>
                  </a:solidFill>
                  <a:latin typeface="Calibri" pitchFamily="34" charset="0"/>
                  <a:ea typeface="MS PGothic" pitchFamily="34" charset="-128"/>
                </a:defRPr>
              </a:lvl9pPr>
            </a:lstStyle>
            <a:p>
              <a:pPr algn="ctr" eaLnBrk="1" hangingPunct="1"/>
              <a:r>
                <a:rPr lang="en-US" sz="1600" b="1" dirty="0" smtClean="0">
                  <a:solidFill>
                    <a:schemeClr val="bg1"/>
                  </a:solidFill>
                </a:rPr>
                <a:t>10 datasets, 1,251 samples</a:t>
              </a:r>
            </a:p>
          </p:txBody>
        </p:sp>
        <p:sp>
          <p:nvSpPr>
            <p:cNvPr id="39" name="Right Arrow 38"/>
            <p:cNvSpPr>
              <a:spLocks noChangeArrowheads="1"/>
            </p:cNvSpPr>
            <p:nvPr/>
          </p:nvSpPr>
          <p:spPr bwMode="auto">
            <a:xfrm rot="5400000">
              <a:off x="6453436" y="5431837"/>
              <a:ext cx="597067" cy="182625"/>
            </a:xfrm>
            <a:prstGeom prst="rightArrow">
              <a:avLst>
                <a:gd name="adj1" fmla="val 50000"/>
                <a:gd name="adj2" fmla="val 50186"/>
              </a:avLst>
            </a:prstGeom>
            <a:gradFill rotWithShape="1">
              <a:gsLst>
                <a:gs pos="0">
                  <a:srgbClr val="9BC1FF"/>
                </a:gs>
                <a:gs pos="100000">
                  <a:srgbClr val="3F80CD"/>
                </a:gs>
              </a:gsLst>
              <a:lin ang="5400000"/>
            </a:gradFill>
            <a:ln w="9525">
              <a:solidFill>
                <a:srgbClr val="4A7EBB"/>
              </a:solidFill>
              <a:miter lim="800000"/>
              <a:headEnd/>
              <a:tailEnd/>
            </a:ln>
            <a:effectLst>
              <a:outerShdw blurRad="40000" dist="23000" dir="5400000" rotWithShape="0">
                <a:srgbClr val="808080">
                  <a:alpha val="34998"/>
                </a:srgbClr>
              </a:outerShdw>
            </a:effectLst>
          </p:spPr>
          <p:txBody>
            <a:bodyPr anchor="ctr"/>
            <a:lstStyle/>
            <a:p>
              <a:pPr algn="ctr" fontAlgn="auto">
                <a:spcBef>
                  <a:spcPts val="0"/>
                </a:spcBef>
                <a:spcAft>
                  <a:spcPts val="0"/>
                </a:spcAft>
                <a:defRPr/>
              </a:pPr>
              <a:endParaRPr lang="en-US">
                <a:solidFill>
                  <a:schemeClr val="lt1"/>
                </a:solidFill>
                <a:latin typeface="+mn-lt"/>
                <a:ea typeface="+mn-ea"/>
              </a:endParaRPr>
            </a:p>
          </p:txBody>
        </p:sp>
      </p:grpSp>
      <p:sp>
        <p:nvSpPr>
          <p:cNvPr id="37" name="Text Box 4"/>
          <p:cNvSpPr txBox="1">
            <a:spLocks noChangeArrowheads="1"/>
          </p:cNvSpPr>
          <p:nvPr/>
        </p:nvSpPr>
        <p:spPr bwMode="auto">
          <a:xfrm>
            <a:off x="4800779" y="6626136"/>
            <a:ext cx="3918240" cy="2318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1pPr>
            <a:lvl2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2pPr>
            <a:lvl3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3pPr>
            <a:lvl4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4pPr>
            <a:lvl5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5pPr>
            <a:lvl6pPr marL="15367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6pPr>
            <a:lvl7pPr marL="19939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7pPr>
            <a:lvl8pPr marL="24511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8pPr>
            <a:lvl9pPr marL="29083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9pPr>
          </a:lstStyle>
          <a:p>
            <a:r>
              <a:rPr lang="en-GB" sz="1100" b="1" dirty="0">
                <a:latin typeface="Arial" charset="0"/>
              </a:rPr>
              <a:t>Waldron L et al. JNCI J </a:t>
            </a:r>
            <a:r>
              <a:rPr lang="en-GB" sz="1100" b="1" dirty="0" err="1">
                <a:latin typeface="Arial" charset="0"/>
              </a:rPr>
              <a:t>Natl</a:t>
            </a:r>
            <a:r>
              <a:rPr lang="en-GB" sz="1100" b="1" dirty="0">
                <a:latin typeface="Arial" charset="0"/>
              </a:rPr>
              <a:t> Cancer </a:t>
            </a:r>
            <a:r>
              <a:rPr lang="en-GB" sz="1100" b="1" dirty="0" err="1">
                <a:latin typeface="Arial" charset="0"/>
              </a:rPr>
              <a:t>Inst</a:t>
            </a:r>
            <a:r>
              <a:rPr lang="en-GB" sz="1100" b="1" dirty="0">
                <a:latin typeface="Arial" charset="0"/>
              </a:rPr>
              <a:t> 2014;jnci.dju049</a:t>
            </a:r>
          </a:p>
        </p:txBody>
      </p:sp>
    </p:spTree>
    <p:custDataLst>
      <p:tags r:id="rId1"/>
    </p:custDataLst>
    <p:extLst>
      <p:ext uri="{BB962C8B-B14F-4D97-AF65-F5344CB8AC3E}">
        <p14:creationId xmlns:p14="http://schemas.microsoft.com/office/powerpoint/2010/main" val="3988051335"/>
      </p:ext>
    </p:extLst>
  </p:cSld>
  <p:clrMapOvr>
    <a:masterClrMapping/>
  </p:clrMapOvr>
  <mc:AlternateContent xmlns:mc="http://schemas.openxmlformats.org/markup-compatibility/2006" xmlns:p14="http://schemas.microsoft.com/office/powerpoint/2010/main">
    <mc:Choice Requires="p14">
      <p:transition spd="slow" p14:dur="2000" advTm="175212"/>
    </mc:Choice>
    <mc:Fallback xmlns="">
      <p:transition spd="slow" advTm="175212"/>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582"/>
            <a:ext cx="8229600" cy="1143000"/>
          </a:xfrm>
        </p:spPr>
        <p:txBody>
          <a:bodyPr>
            <a:normAutofit fontScale="90000"/>
          </a:bodyPr>
          <a:lstStyle/>
          <a:p>
            <a:r>
              <a:rPr lang="en-US" dirty="0" smtClean="0"/>
              <a:t>Reproducibility of published models</a:t>
            </a:r>
            <a:endParaRPr lang="en-US" dirty="0"/>
          </a:p>
        </p:txBody>
      </p:sp>
      <p:sp>
        <p:nvSpPr>
          <p:cNvPr id="4" name="Slide Number Placeholder 3"/>
          <p:cNvSpPr>
            <a:spLocks noGrp="1"/>
          </p:cNvSpPr>
          <p:nvPr>
            <p:ph type="sldNum" sz="quarter" idx="12"/>
          </p:nvPr>
        </p:nvSpPr>
        <p:spPr/>
        <p:txBody>
          <a:bodyPr/>
          <a:lstStyle/>
          <a:p>
            <a:fld id="{C71C242F-20BE-4F6C-ABA6-9DCC8641EF60}" type="slidenum">
              <a:rPr lang="en-US" smtClean="0"/>
              <a:pPr/>
              <a:t>7</a:t>
            </a:fld>
            <a:endParaRPr lang="en-US"/>
          </a:p>
        </p:txBody>
      </p:sp>
      <p:graphicFrame>
        <p:nvGraphicFramePr>
          <p:cNvPr id="5" name="Table 4"/>
          <p:cNvGraphicFramePr>
            <a:graphicFrameLocks noGrp="1"/>
          </p:cNvGraphicFramePr>
          <p:nvPr>
            <p:extLst>
              <p:ext uri="{D42A27DB-BD31-4B8C-83A1-F6EECF244321}">
                <p14:modId xmlns:p14="http://schemas.microsoft.com/office/powerpoint/2010/main" val="1022558774"/>
              </p:ext>
            </p:extLst>
          </p:nvPr>
        </p:nvGraphicFramePr>
        <p:xfrm>
          <a:off x="418859" y="1180840"/>
          <a:ext cx="8293997" cy="4929367"/>
        </p:xfrm>
        <a:graphic>
          <a:graphicData uri="http://schemas.openxmlformats.org/drawingml/2006/table">
            <a:tbl>
              <a:tblPr firstRow="1" bandRow="1">
                <a:tableStyleId>{5C22544A-7EE6-4342-B048-85BDC9FD1C3A}</a:tableStyleId>
              </a:tblPr>
              <a:tblGrid>
                <a:gridCol w="2580434"/>
                <a:gridCol w="965165"/>
                <a:gridCol w="1378387"/>
                <a:gridCol w="1566803"/>
                <a:gridCol w="1803208"/>
              </a:tblGrid>
              <a:tr h="298985">
                <a:tc rowSpan="2">
                  <a:txBody>
                    <a:bodyPr/>
                    <a:lstStyle/>
                    <a:p>
                      <a:pPr marL="0" marR="0" algn="l">
                        <a:lnSpc>
                          <a:spcPct val="100000"/>
                        </a:lnSpc>
                        <a:spcBef>
                          <a:spcPts val="0"/>
                        </a:spcBef>
                        <a:spcAft>
                          <a:spcPts val="0"/>
                        </a:spcAft>
                      </a:pPr>
                      <a:r>
                        <a:rPr lang="en-US" sz="1800" dirty="0">
                          <a:solidFill>
                            <a:schemeClr val="tx1"/>
                          </a:solidFill>
                          <a:effectLst/>
                          <a:latin typeface="Calibri"/>
                          <a:ea typeface="MS Mincho"/>
                          <a:cs typeface="Times New Roman"/>
                        </a:rPr>
                        <a:t>Model</a:t>
                      </a:r>
                    </a:p>
                  </a:txBody>
                  <a:tcPr marL="68580" marR="68580" marT="0"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chemeClr val="bg1">
                        <a:lumMod val="95000"/>
                      </a:schemeClr>
                    </a:solidFill>
                  </a:tcPr>
                </a:tc>
                <a:tc gridSpan="4">
                  <a:txBody>
                    <a:bodyPr/>
                    <a:lstStyle/>
                    <a:p>
                      <a:pPr marL="0" marR="0" algn="ctr">
                        <a:lnSpc>
                          <a:spcPct val="100000"/>
                        </a:lnSpc>
                        <a:spcBef>
                          <a:spcPts val="0"/>
                        </a:spcBef>
                        <a:spcAft>
                          <a:spcPts val="0"/>
                        </a:spcAft>
                      </a:pPr>
                      <a:r>
                        <a:rPr lang="en-US" sz="1800" dirty="0" smtClean="0">
                          <a:solidFill>
                            <a:schemeClr val="tx1"/>
                          </a:solidFill>
                          <a:effectLst/>
                          <a:latin typeface="Calibri"/>
                          <a:ea typeface="MS Mincho"/>
                          <a:cs typeface="Times New Roman"/>
                        </a:rPr>
                        <a:t>Reproducibility</a:t>
                      </a:r>
                      <a:endParaRPr lang="en-US" sz="1800" dirty="0">
                        <a:solidFill>
                          <a:schemeClr val="tx1"/>
                        </a:solidFill>
                        <a:effectLst/>
                        <a:latin typeface="Calibri"/>
                        <a:ea typeface="MS Mincho"/>
                        <a:cs typeface="Times New Roman"/>
                      </a:endParaRPr>
                    </a:p>
                  </a:txBody>
                  <a:tcPr marL="68580" marR="68580" marT="0" marB="0">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rgbClr val="F2F2F2"/>
                    </a:solidFill>
                  </a:tcPr>
                </a:tc>
                <a:tc hMerge="1">
                  <a:txBody>
                    <a:bodyPr/>
                    <a:lstStyle/>
                    <a:p>
                      <a:endParaRPr lang="en-US"/>
                    </a:p>
                  </a:txBody>
                  <a:tcPr/>
                </a:tc>
                <a:tc hMerge="1">
                  <a:txBody>
                    <a:bodyPr/>
                    <a:lstStyle/>
                    <a:p>
                      <a:endParaRPr lang="en-US"/>
                    </a:p>
                  </a:txBody>
                  <a:tcPr/>
                </a:tc>
                <a:tc hMerge="1">
                  <a:txBody>
                    <a:bodyPr/>
                    <a:lstStyle/>
                    <a:p>
                      <a:endParaRPr lang="en-US"/>
                    </a:p>
                  </a:txBody>
                  <a:tcPr/>
                </a:tc>
              </a:tr>
              <a:tr h="328435">
                <a:tc vMerge="1">
                  <a:txBody>
                    <a:bodyPr/>
                    <a:lstStyle/>
                    <a:p>
                      <a:endParaRPr lang="en-US"/>
                    </a:p>
                  </a:txBody>
                  <a:tcPr/>
                </a:tc>
                <a:tc>
                  <a:txBody>
                    <a:bodyPr/>
                    <a:lstStyle/>
                    <a:p>
                      <a:pPr marL="0" marR="0" algn="l">
                        <a:lnSpc>
                          <a:spcPct val="100000"/>
                        </a:lnSpc>
                        <a:spcBef>
                          <a:spcPts val="0"/>
                        </a:spcBef>
                        <a:spcAft>
                          <a:spcPts val="0"/>
                        </a:spcAft>
                      </a:pPr>
                      <a:r>
                        <a:rPr lang="en-US" sz="1800" dirty="0">
                          <a:effectLst/>
                          <a:latin typeface="Calibri"/>
                          <a:ea typeface="MS Mincho"/>
                          <a:cs typeface="Times New Roman"/>
                        </a:rPr>
                        <a:t>Model</a:t>
                      </a:r>
                    </a:p>
                    <a:p>
                      <a:pPr marL="0" marR="0" algn="l">
                        <a:lnSpc>
                          <a:spcPct val="100000"/>
                        </a:lnSpc>
                        <a:spcBef>
                          <a:spcPts val="0"/>
                        </a:spcBef>
                        <a:spcAft>
                          <a:spcPts val="0"/>
                        </a:spcAft>
                      </a:pPr>
                      <a:r>
                        <a:rPr lang="en-US" sz="1800" dirty="0">
                          <a:effectLst/>
                          <a:latin typeface="Calibri"/>
                          <a:ea typeface="MS Mincho"/>
                          <a:cs typeface="Times New Roman"/>
                        </a:rPr>
                        <a:t>Provided</a:t>
                      </a:r>
                    </a:p>
                  </a:txBody>
                  <a:tcPr marL="68580" marR="68580" marT="0"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rgbClr val="F2F2F2"/>
                    </a:solidFill>
                  </a:tcPr>
                </a:tc>
                <a:tc>
                  <a:txBody>
                    <a:bodyPr/>
                    <a:lstStyle/>
                    <a:p>
                      <a:pPr marL="0" marR="0" algn="l">
                        <a:lnSpc>
                          <a:spcPct val="100000"/>
                        </a:lnSpc>
                        <a:spcBef>
                          <a:spcPts val="0"/>
                        </a:spcBef>
                        <a:spcAft>
                          <a:spcPts val="0"/>
                        </a:spcAft>
                      </a:pPr>
                      <a:r>
                        <a:rPr lang="en-US" sz="1800" dirty="0">
                          <a:effectLst/>
                          <a:latin typeface="Calibri"/>
                          <a:ea typeface="MS Mincho"/>
                          <a:cs typeface="Times New Roman"/>
                        </a:rPr>
                        <a:t>Training Data</a:t>
                      </a:r>
                    </a:p>
                    <a:p>
                      <a:pPr marL="0" marR="0" algn="l">
                        <a:lnSpc>
                          <a:spcPct val="100000"/>
                        </a:lnSpc>
                        <a:spcBef>
                          <a:spcPts val="0"/>
                        </a:spcBef>
                        <a:spcAft>
                          <a:spcPts val="0"/>
                        </a:spcAft>
                      </a:pPr>
                      <a:r>
                        <a:rPr lang="en-US" sz="1800" dirty="0">
                          <a:effectLst/>
                          <a:latin typeface="Calibri"/>
                          <a:ea typeface="MS Mincho"/>
                          <a:cs typeface="Times New Roman"/>
                        </a:rPr>
                        <a:t>Available</a:t>
                      </a:r>
                    </a:p>
                  </a:txBody>
                  <a:tcPr marL="68580" marR="68580" marT="0" marB="0">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rgbClr val="F2F2F2"/>
                    </a:solidFill>
                  </a:tcPr>
                </a:tc>
                <a:tc>
                  <a:txBody>
                    <a:bodyPr/>
                    <a:lstStyle/>
                    <a:p>
                      <a:pPr marL="0" marR="0" algn="l">
                        <a:lnSpc>
                          <a:spcPct val="100000"/>
                        </a:lnSpc>
                        <a:spcBef>
                          <a:spcPts val="0"/>
                        </a:spcBef>
                        <a:spcAft>
                          <a:spcPts val="0"/>
                        </a:spcAft>
                      </a:pPr>
                      <a:r>
                        <a:rPr lang="en-US" sz="1800" dirty="0">
                          <a:effectLst/>
                          <a:latin typeface="Calibri"/>
                          <a:ea typeface="MS Mincho"/>
                          <a:cs typeface="Times New Roman"/>
                        </a:rPr>
                        <a:t>Validation Data</a:t>
                      </a:r>
                    </a:p>
                    <a:p>
                      <a:pPr marL="0" marR="0" algn="l">
                        <a:lnSpc>
                          <a:spcPct val="100000"/>
                        </a:lnSpc>
                        <a:spcBef>
                          <a:spcPts val="0"/>
                        </a:spcBef>
                        <a:spcAft>
                          <a:spcPts val="0"/>
                        </a:spcAft>
                      </a:pPr>
                      <a:r>
                        <a:rPr lang="en-US" sz="1800" dirty="0">
                          <a:effectLst/>
                          <a:latin typeface="Calibri"/>
                          <a:ea typeface="MS Mincho"/>
                          <a:cs typeface="Times New Roman"/>
                        </a:rPr>
                        <a:t>Available</a:t>
                      </a:r>
                    </a:p>
                  </a:txBody>
                  <a:tcPr marL="68580" marR="68580" marT="0" marB="0">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rgbClr val="F2F2F2"/>
                    </a:solidFill>
                  </a:tcPr>
                </a:tc>
                <a:tc>
                  <a:txBody>
                    <a:bodyPr/>
                    <a:lstStyle/>
                    <a:p>
                      <a:pPr marL="0" marR="0" algn="l">
                        <a:lnSpc>
                          <a:spcPct val="100000"/>
                        </a:lnSpc>
                        <a:spcBef>
                          <a:spcPts val="0"/>
                        </a:spcBef>
                        <a:spcAft>
                          <a:spcPts val="0"/>
                        </a:spcAft>
                      </a:pPr>
                      <a:r>
                        <a:rPr lang="en-US" sz="1800" dirty="0">
                          <a:effectLst/>
                          <a:latin typeface="Calibri"/>
                          <a:ea typeface="MS Mincho"/>
                          <a:cs typeface="Times New Roman"/>
                        </a:rPr>
                        <a:t>Verified</a:t>
                      </a:r>
                    </a:p>
                    <a:p>
                      <a:pPr marL="0" marR="0" algn="l">
                        <a:lnSpc>
                          <a:spcPct val="100000"/>
                        </a:lnSpc>
                        <a:spcBef>
                          <a:spcPts val="0"/>
                        </a:spcBef>
                        <a:spcAft>
                          <a:spcPts val="0"/>
                        </a:spcAft>
                      </a:pPr>
                      <a:r>
                        <a:rPr lang="en-US" sz="1800" dirty="0">
                          <a:effectLst/>
                          <a:latin typeface="Calibri"/>
                          <a:ea typeface="MS Mincho"/>
                          <a:cs typeface="Times New Roman"/>
                        </a:rPr>
                        <a:t>Implementation</a:t>
                      </a:r>
                    </a:p>
                  </a:txBody>
                  <a:tcPr marL="68580" marR="68580" marT="0" marB="0">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rgbClr val="F2F2F2"/>
                    </a:solidFill>
                  </a:tcPr>
                </a:tc>
              </a:tr>
              <a:tr h="291553">
                <a:tc>
                  <a:txBody>
                    <a:bodyPr/>
                    <a:lstStyle/>
                    <a:p>
                      <a:pPr marL="0" marR="0" algn="l">
                        <a:lnSpc>
                          <a:spcPct val="100000"/>
                        </a:lnSpc>
                        <a:spcBef>
                          <a:spcPts val="0"/>
                        </a:spcBef>
                        <a:spcAft>
                          <a:spcPts val="0"/>
                        </a:spcAft>
                      </a:pPr>
                      <a:r>
                        <a:rPr lang="en-US" sz="1800" dirty="0">
                          <a:effectLst/>
                          <a:latin typeface="Calibri"/>
                          <a:ea typeface="MS Mincho"/>
                          <a:cs typeface="Times New Roman"/>
                        </a:rPr>
                        <a:t>TCGA11 [</a:t>
                      </a:r>
                      <a:r>
                        <a:rPr lang="en-US" sz="1800" u="none" strike="noStrike" dirty="0">
                          <a:effectLst/>
                          <a:latin typeface="Calibri"/>
                          <a:ea typeface="MS Mincho"/>
                          <a:cs typeface="Times New Roman"/>
                          <a:hlinkClick r:id="rId3" action="ppaction://hlinkfile" tooltip=", 2011 #12"/>
                        </a:rPr>
                        <a:t>12</a:t>
                      </a:r>
                      <a:r>
                        <a:rPr lang="en-US" sz="1800" dirty="0">
                          <a:effectLst/>
                          <a:latin typeface="Calibri"/>
                          <a:ea typeface="MS Mincho"/>
                          <a:cs typeface="Times New Roman"/>
                        </a:rPr>
                        <a:t>]</a:t>
                      </a:r>
                    </a:p>
                  </a:txBody>
                  <a:tcPr marL="68580" marR="68580" marT="0"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chemeClr val="bg1">
                        <a:lumMod val="95000"/>
                      </a:schemeClr>
                    </a:solidFill>
                  </a:tcPr>
                </a:tc>
                <a:tc>
                  <a:txBody>
                    <a:bodyPr/>
                    <a:lstStyle/>
                    <a:p>
                      <a:pPr marL="0" marR="0" algn="l">
                        <a:lnSpc>
                          <a:spcPct val="100000"/>
                        </a:lnSpc>
                        <a:spcBef>
                          <a:spcPts val="0"/>
                        </a:spcBef>
                        <a:spcAft>
                          <a:spcPts val="0"/>
                        </a:spcAft>
                      </a:pPr>
                      <a:r>
                        <a:rPr lang="en-US" sz="1400" dirty="0">
                          <a:effectLst/>
                          <a:latin typeface="Calibri"/>
                          <a:ea typeface="MS Mincho"/>
                          <a:cs typeface="Times New Roman"/>
                        </a:rPr>
                        <a:t>YES</a:t>
                      </a:r>
                    </a:p>
                  </a:txBody>
                  <a:tcPr marL="68580" marR="68580" marT="0"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chemeClr val="accent3">
                        <a:lumMod val="40000"/>
                        <a:lumOff val="60000"/>
                      </a:schemeClr>
                    </a:solidFill>
                  </a:tcPr>
                </a:tc>
                <a:tc>
                  <a:txBody>
                    <a:bodyPr/>
                    <a:lstStyle/>
                    <a:p>
                      <a:pPr marL="0" marR="0" algn="l">
                        <a:lnSpc>
                          <a:spcPct val="100000"/>
                        </a:lnSpc>
                        <a:spcBef>
                          <a:spcPts val="0"/>
                        </a:spcBef>
                        <a:spcAft>
                          <a:spcPts val="0"/>
                        </a:spcAft>
                      </a:pPr>
                      <a:r>
                        <a:rPr lang="en-US" sz="1400" dirty="0">
                          <a:effectLst/>
                          <a:latin typeface="Calibri"/>
                          <a:ea typeface="MS Mincho"/>
                          <a:cs typeface="Times New Roman"/>
                        </a:rPr>
                        <a:t>YES</a:t>
                      </a:r>
                    </a:p>
                  </a:txBody>
                  <a:tcPr marL="68580" marR="68580" marT="0" marB="0">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chemeClr val="accent3">
                        <a:lumMod val="40000"/>
                        <a:lumOff val="60000"/>
                      </a:schemeClr>
                    </a:solidFill>
                  </a:tcPr>
                </a:tc>
                <a:tc>
                  <a:txBody>
                    <a:bodyPr/>
                    <a:lstStyle/>
                    <a:p>
                      <a:pPr marL="0" marR="0" algn="l">
                        <a:lnSpc>
                          <a:spcPct val="100000"/>
                        </a:lnSpc>
                        <a:spcBef>
                          <a:spcPts val="0"/>
                        </a:spcBef>
                        <a:spcAft>
                          <a:spcPts val="0"/>
                        </a:spcAft>
                      </a:pPr>
                      <a:r>
                        <a:rPr lang="en-US" sz="1400" dirty="0">
                          <a:effectLst/>
                          <a:latin typeface="Calibri"/>
                          <a:ea typeface="MS Mincho"/>
                          <a:cs typeface="Times New Roman"/>
                        </a:rPr>
                        <a:t>YES</a:t>
                      </a:r>
                    </a:p>
                  </a:txBody>
                  <a:tcPr marL="68580" marR="68580" marT="0" marB="0">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chemeClr val="accent3">
                        <a:lumMod val="40000"/>
                        <a:lumOff val="60000"/>
                      </a:schemeClr>
                    </a:solidFill>
                  </a:tcPr>
                </a:tc>
                <a:tc>
                  <a:txBody>
                    <a:bodyPr/>
                    <a:lstStyle/>
                    <a:p>
                      <a:pPr marL="0" marR="0" algn="l">
                        <a:lnSpc>
                          <a:spcPct val="100000"/>
                        </a:lnSpc>
                        <a:spcBef>
                          <a:spcPts val="0"/>
                        </a:spcBef>
                        <a:spcAft>
                          <a:spcPts val="0"/>
                        </a:spcAft>
                      </a:pPr>
                      <a:r>
                        <a:rPr lang="en-US" sz="1400">
                          <a:effectLst/>
                          <a:latin typeface="Calibri"/>
                          <a:ea typeface="MS Mincho"/>
                          <a:cs typeface="Times New Roman"/>
                        </a:rPr>
                        <a:t>YES</a:t>
                      </a:r>
                    </a:p>
                  </a:txBody>
                  <a:tcPr marL="68580" marR="68580" marT="0" marB="0">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chemeClr val="accent3">
                        <a:lumMod val="40000"/>
                        <a:lumOff val="60000"/>
                      </a:schemeClr>
                    </a:solidFill>
                  </a:tcPr>
                </a:tc>
              </a:tr>
              <a:tr h="291553">
                <a:tc>
                  <a:txBody>
                    <a:bodyPr/>
                    <a:lstStyle/>
                    <a:p>
                      <a:pPr marL="0" marR="0" algn="l">
                        <a:lnSpc>
                          <a:spcPct val="100000"/>
                        </a:lnSpc>
                        <a:spcBef>
                          <a:spcPts val="0"/>
                        </a:spcBef>
                        <a:spcAft>
                          <a:spcPts val="0"/>
                        </a:spcAft>
                      </a:pPr>
                      <a:r>
                        <a:rPr lang="en-US" sz="1800" dirty="0">
                          <a:effectLst/>
                          <a:latin typeface="Calibri"/>
                          <a:ea typeface="MS Mincho"/>
                          <a:cs typeface="Times New Roman"/>
                        </a:rPr>
                        <a:t>Denkert09 [</a:t>
                      </a:r>
                      <a:r>
                        <a:rPr lang="en-US" sz="1800" u="none" strike="noStrike" dirty="0">
                          <a:effectLst/>
                          <a:latin typeface="Calibri"/>
                          <a:ea typeface="MS Mincho"/>
                          <a:cs typeface="Times New Roman"/>
                          <a:hlinkClick r:id="rId4" action="ppaction://hlinkfile" tooltip="Denkert, 2009 #13"/>
                        </a:rPr>
                        <a:t>13</a:t>
                      </a:r>
                      <a:r>
                        <a:rPr lang="en-US" sz="1800" dirty="0">
                          <a:effectLst/>
                          <a:latin typeface="Calibri"/>
                          <a:ea typeface="MS Mincho"/>
                          <a:cs typeface="Times New Roman"/>
                        </a:rPr>
                        <a:t>]</a:t>
                      </a:r>
                    </a:p>
                  </a:txBody>
                  <a:tcPr marL="68580" marR="68580" marT="0"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chemeClr val="bg1">
                        <a:lumMod val="95000"/>
                      </a:schemeClr>
                    </a:solidFill>
                  </a:tcPr>
                </a:tc>
                <a:tc>
                  <a:txBody>
                    <a:bodyPr/>
                    <a:lstStyle/>
                    <a:p>
                      <a:pPr marL="0" marR="0" algn="l">
                        <a:lnSpc>
                          <a:spcPct val="100000"/>
                        </a:lnSpc>
                        <a:spcBef>
                          <a:spcPts val="0"/>
                        </a:spcBef>
                        <a:spcAft>
                          <a:spcPts val="0"/>
                        </a:spcAft>
                      </a:pPr>
                      <a:r>
                        <a:rPr lang="en-US" sz="1400" dirty="0">
                          <a:effectLst/>
                          <a:latin typeface="Calibri"/>
                          <a:ea typeface="MS Mincho"/>
                          <a:cs typeface="Times New Roman"/>
                        </a:rPr>
                        <a:t>YES</a:t>
                      </a:r>
                    </a:p>
                  </a:txBody>
                  <a:tcPr marL="68580" marR="68580" marT="0"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chemeClr val="accent3">
                        <a:lumMod val="40000"/>
                        <a:lumOff val="60000"/>
                      </a:schemeClr>
                    </a:solidFill>
                  </a:tcPr>
                </a:tc>
                <a:tc>
                  <a:txBody>
                    <a:bodyPr/>
                    <a:lstStyle/>
                    <a:p>
                      <a:pPr marL="0" marR="0" algn="l">
                        <a:lnSpc>
                          <a:spcPct val="100000"/>
                        </a:lnSpc>
                        <a:spcBef>
                          <a:spcPts val="0"/>
                        </a:spcBef>
                        <a:spcAft>
                          <a:spcPts val="0"/>
                        </a:spcAft>
                      </a:pPr>
                      <a:r>
                        <a:rPr lang="en-US" sz="1400" dirty="0">
                          <a:effectLst/>
                          <a:latin typeface="Calibri"/>
                          <a:ea typeface="MS Mincho"/>
                          <a:cs typeface="Times New Roman"/>
                        </a:rPr>
                        <a:t>YES</a:t>
                      </a:r>
                    </a:p>
                  </a:txBody>
                  <a:tcPr marL="68580" marR="68580" marT="0" marB="0">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chemeClr val="accent3">
                        <a:lumMod val="40000"/>
                        <a:lumOff val="60000"/>
                      </a:schemeClr>
                    </a:solidFill>
                  </a:tcPr>
                </a:tc>
                <a:tc>
                  <a:txBody>
                    <a:bodyPr/>
                    <a:lstStyle/>
                    <a:p>
                      <a:pPr marL="0" marR="0" algn="l">
                        <a:lnSpc>
                          <a:spcPct val="100000"/>
                        </a:lnSpc>
                        <a:spcBef>
                          <a:spcPts val="0"/>
                        </a:spcBef>
                        <a:spcAft>
                          <a:spcPts val="0"/>
                        </a:spcAft>
                      </a:pPr>
                      <a:r>
                        <a:rPr lang="en-US" sz="1400" dirty="0">
                          <a:effectLst/>
                          <a:latin typeface="Calibri"/>
                          <a:ea typeface="MS Mincho"/>
                          <a:cs typeface="Times New Roman"/>
                        </a:rPr>
                        <a:t>YES</a:t>
                      </a:r>
                    </a:p>
                  </a:txBody>
                  <a:tcPr marL="68580" marR="68580" marT="0" marB="0">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chemeClr val="accent3">
                        <a:lumMod val="40000"/>
                        <a:lumOff val="60000"/>
                      </a:schemeClr>
                    </a:solidFill>
                  </a:tcPr>
                </a:tc>
                <a:tc>
                  <a:txBody>
                    <a:bodyPr/>
                    <a:lstStyle/>
                    <a:p>
                      <a:pPr marL="0" marR="0" algn="l">
                        <a:lnSpc>
                          <a:spcPct val="100000"/>
                        </a:lnSpc>
                        <a:spcBef>
                          <a:spcPts val="0"/>
                        </a:spcBef>
                        <a:spcAft>
                          <a:spcPts val="0"/>
                        </a:spcAft>
                      </a:pPr>
                      <a:r>
                        <a:rPr lang="en-US" sz="1400">
                          <a:effectLst/>
                          <a:latin typeface="Calibri"/>
                          <a:ea typeface="MS Mincho"/>
                          <a:cs typeface="Times New Roman"/>
                        </a:rPr>
                        <a:t>YES</a:t>
                      </a:r>
                    </a:p>
                  </a:txBody>
                  <a:tcPr marL="68580" marR="68580" marT="0" marB="0">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chemeClr val="accent3">
                        <a:lumMod val="40000"/>
                        <a:lumOff val="60000"/>
                      </a:schemeClr>
                    </a:solidFill>
                  </a:tcPr>
                </a:tc>
              </a:tr>
              <a:tr h="291553">
                <a:tc>
                  <a:txBody>
                    <a:bodyPr/>
                    <a:lstStyle/>
                    <a:p>
                      <a:pPr marL="0" marR="0" algn="l">
                        <a:lnSpc>
                          <a:spcPct val="100000"/>
                        </a:lnSpc>
                        <a:spcBef>
                          <a:spcPts val="0"/>
                        </a:spcBef>
                        <a:spcAft>
                          <a:spcPts val="0"/>
                        </a:spcAft>
                      </a:pPr>
                      <a:r>
                        <a:rPr lang="en-US" sz="1800" dirty="0">
                          <a:effectLst/>
                          <a:latin typeface="Calibri"/>
                          <a:ea typeface="MS Mincho"/>
                          <a:cs typeface="Times New Roman"/>
                        </a:rPr>
                        <a:t>Bonome08_263genes [</a:t>
                      </a:r>
                      <a:r>
                        <a:rPr lang="en-US" sz="1800" u="none" strike="noStrike" dirty="0">
                          <a:effectLst/>
                          <a:latin typeface="Calibri"/>
                          <a:ea typeface="MS Mincho"/>
                          <a:cs typeface="Times New Roman"/>
                          <a:hlinkClick r:id="rId5" action="ppaction://hlinkfile" tooltip="Bonome, 2008 #14"/>
                        </a:rPr>
                        <a:t>14</a:t>
                      </a:r>
                      <a:r>
                        <a:rPr lang="en-US" sz="1800" dirty="0">
                          <a:effectLst/>
                          <a:latin typeface="Calibri"/>
                          <a:ea typeface="MS Mincho"/>
                          <a:cs typeface="Times New Roman"/>
                        </a:rPr>
                        <a:t>]</a:t>
                      </a:r>
                    </a:p>
                  </a:txBody>
                  <a:tcPr marL="68580" marR="68580" marT="0"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chemeClr val="bg1">
                        <a:lumMod val="95000"/>
                      </a:schemeClr>
                    </a:solidFill>
                  </a:tcPr>
                </a:tc>
                <a:tc>
                  <a:txBody>
                    <a:bodyPr/>
                    <a:lstStyle/>
                    <a:p>
                      <a:pPr marL="0" marR="0" algn="l">
                        <a:lnSpc>
                          <a:spcPct val="100000"/>
                        </a:lnSpc>
                        <a:spcBef>
                          <a:spcPts val="0"/>
                        </a:spcBef>
                        <a:spcAft>
                          <a:spcPts val="0"/>
                        </a:spcAft>
                      </a:pPr>
                      <a:r>
                        <a:rPr lang="en-US" sz="1400" dirty="0">
                          <a:effectLst/>
                          <a:latin typeface="Calibri"/>
                          <a:ea typeface="MS Mincho"/>
                          <a:cs typeface="Times New Roman"/>
                        </a:rPr>
                        <a:t>YES</a:t>
                      </a:r>
                    </a:p>
                  </a:txBody>
                  <a:tcPr marL="68580" marR="68580" marT="0"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chemeClr val="accent3">
                        <a:lumMod val="40000"/>
                        <a:lumOff val="60000"/>
                      </a:schemeClr>
                    </a:solidFill>
                  </a:tcPr>
                </a:tc>
                <a:tc>
                  <a:txBody>
                    <a:bodyPr/>
                    <a:lstStyle/>
                    <a:p>
                      <a:pPr marL="0" marR="0" algn="l">
                        <a:lnSpc>
                          <a:spcPct val="100000"/>
                        </a:lnSpc>
                        <a:spcBef>
                          <a:spcPts val="0"/>
                        </a:spcBef>
                        <a:spcAft>
                          <a:spcPts val="0"/>
                        </a:spcAft>
                      </a:pPr>
                      <a:r>
                        <a:rPr lang="en-US" sz="1400" dirty="0">
                          <a:effectLst/>
                          <a:latin typeface="Calibri"/>
                          <a:ea typeface="MS Mincho"/>
                          <a:cs typeface="Times New Roman"/>
                        </a:rPr>
                        <a:t>YES</a:t>
                      </a:r>
                    </a:p>
                  </a:txBody>
                  <a:tcPr marL="68580" marR="68580" marT="0" marB="0">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chemeClr val="accent3">
                        <a:lumMod val="40000"/>
                        <a:lumOff val="60000"/>
                      </a:schemeClr>
                    </a:solidFill>
                  </a:tcPr>
                </a:tc>
                <a:tc>
                  <a:txBody>
                    <a:bodyPr/>
                    <a:lstStyle/>
                    <a:p>
                      <a:pPr marL="0" marR="0" algn="l">
                        <a:lnSpc>
                          <a:spcPct val="100000"/>
                        </a:lnSpc>
                        <a:spcBef>
                          <a:spcPts val="0"/>
                        </a:spcBef>
                        <a:spcAft>
                          <a:spcPts val="0"/>
                        </a:spcAft>
                      </a:pPr>
                      <a:r>
                        <a:rPr lang="en-US" sz="1400">
                          <a:effectLst/>
                          <a:latin typeface="Calibri"/>
                          <a:ea typeface="MS Mincho"/>
                          <a:cs typeface="Times New Roman"/>
                        </a:rPr>
                        <a:t>YES</a:t>
                      </a:r>
                    </a:p>
                  </a:txBody>
                  <a:tcPr marL="68580" marR="68580" marT="0" marB="0">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chemeClr val="accent3">
                        <a:lumMod val="40000"/>
                        <a:lumOff val="60000"/>
                      </a:schemeClr>
                    </a:solidFill>
                  </a:tcPr>
                </a:tc>
                <a:tc>
                  <a:txBody>
                    <a:bodyPr/>
                    <a:lstStyle/>
                    <a:p>
                      <a:pPr marL="0" marR="0" algn="l">
                        <a:lnSpc>
                          <a:spcPct val="100000"/>
                        </a:lnSpc>
                        <a:spcBef>
                          <a:spcPts val="0"/>
                        </a:spcBef>
                        <a:spcAft>
                          <a:spcPts val="0"/>
                        </a:spcAft>
                      </a:pPr>
                      <a:r>
                        <a:rPr lang="en-US" sz="1400" dirty="0">
                          <a:effectLst/>
                          <a:latin typeface="Calibri"/>
                          <a:ea typeface="MS Mincho"/>
                          <a:cs typeface="Times New Roman"/>
                        </a:rPr>
                        <a:t>YES</a:t>
                      </a:r>
                    </a:p>
                  </a:txBody>
                  <a:tcPr marL="68580" marR="68580" marT="0" marB="0">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chemeClr val="accent3">
                        <a:lumMod val="40000"/>
                        <a:lumOff val="60000"/>
                      </a:schemeClr>
                    </a:solidFill>
                  </a:tcPr>
                </a:tc>
              </a:tr>
              <a:tr h="291553">
                <a:tc>
                  <a:txBody>
                    <a:bodyPr/>
                    <a:lstStyle/>
                    <a:p>
                      <a:pPr marL="0" marR="0" algn="l">
                        <a:lnSpc>
                          <a:spcPct val="100000"/>
                        </a:lnSpc>
                        <a:spcBef>
                          <a:spcPts val="0"/>
                        </a:spcBef>
                        <a:spcAft>
                          <a:spcPts val="0"/>
                        </a:spcAft>
                      </a:pPr>
                      <a:r>
                        <a:rPr lang="en-US" sz="1800" dirty="0">
                          <a:effectLst/>
                          <a:latin typeface="Calibri"/>
                          <a:ea typeface="MS Mincho"/>
                          <a:cs typeface="Times New Roman"/>
                        </a:rPr>
                        <a:t>Bonome08_572genes [</a:t>
                      </a:r>
                      <a:r>
                        <a:rPr lang="en-US" sz="1800" u="none" strike="noStrike" dirty="0">
                          <a:effectLst/>
                          <a:latin typeface="Calibri"/>
                          <a:ea typeface="MS Mincho"/>
                          <a:cs typeface="Times New Roman"/>
                          <a:hlinkClick r:id="rId5" action="ppaction://hlinkfile" tooltip="Bonome, 2008 #14"/>
                        </a:rPr>
                        <a:t>14</a:t>
                      </a:r>
                      <a:r>
                        <a:rPr lang="en-US" sz="1800" dirty="0">
                          <a:effectLst/>
                          <a:latin typeface="Calibri"/>
                          <a:ea typeface="MS Mincho"/>
                          <a:cs typeface="Times New Roman"/>
                        </a:rPr>
                        <a:t>]</a:t>
                      </a:r>
                    </a:p>
                  </a:txBody>
                  <a:tcPr marL="68580" marR="68580" marT="0"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chemeClr val="bg1">
                        <a:lumMod val="95000"/>
                      </a:schemeClr>
                    </a:solidFill>
                  </a:tcPr>
                </a:tc>
                <a:tc>
                  <a:txBody>
                    <a:bodyPr/>
                    <a:lstStyle/>
                    <a:p>
                      <a:pPr marL="0" marR="0" algn="l">
                        <a:lnSpc>
                          <a:spcPct val="100000"/>
                        </a:lnSpc>
                        <a:spcBef>
                          <a:spcPts val="0"/>
                        </a:spcBef>
                        <a:spcAft>
                          <a:spcPts val="0"/>
                        </a:spcAft>
                      </a:pPr>
                      <a:r>
                        <a:rPr lang="en-US" sz="1400" dirty="0">
                          <a:effectLst/>
                          <a:latin typeface="Calibri"/>
                          <a:ea typeface="MS Mincho"/>
                          <a:cs typeface="Times New Roman"/>
                        </a:rPr>
                        <a:t>YES</a:t>
                      </a:r>
                    </a:p>
                  </a:txBody>
                  <a:tcPr marL="68580" marR="68580" marT="0"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chemeClr val="accent3">
                        <a:lumMod val="40000"/>
                        <a:lumOff val="60000"/>
                      </a:schemeClr>
                    </a:solidFill>
                  </a:tcPr>
                </a:tc>
                <a:tc>
                  <a:txBody>
                    <a:bodyPr/>
                    <a:lstStyle/>
                    <a:p>
                      <a:pPr marL="0" marR="0" algn="l">
                        <a:lnSpc>
                          <a:spcPct val="100000"/>
                        </a:lnSpc>
                        <a:spcBef>
                          <a:spcPts val="0"/>
                        </a:spcBef>
                        <a:spcAft>
                          <a:spcPts val="0"/>
                        </a:spcAft>
                      </a:pPr>
                      <a:r>
                        <a:rPr lang="en-US" sz="1400" dirty="0">
                          <a:effectLst/>
                          <a:latin typeface="Calibri"/>
                          <a:ea typeface="MS Mincho"/>
                          <a:cs typeface="Times New Roman"/>
                        </a:rPr>
                        <a:t>YES</a:t>
                      </a:r>
                    </a:p>
                  </a:txBody>
                  <a:tcPr marL="68580" marR="68580" marT="0" marB="0">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chemeClr val="accent3">
                        <a:lumMod val="40000"/>
                        <a:lumOff val="60000"/>
                      </a:schemeClr>
                    </a:solidFill>
                  </a:tcPr>
                </a:tc>
                <a:tc>
                  <a:txBody>
                    <a:bodyPr/>
                    <a:lstStyle/>
                    <a:p>
                      <a:pPr marL="0" marR="0" algn="l">
                        <a:lnSpc>
                          <a:spcPct val="100000"/>
                        </a:lnSpc>
                        <a:spcBef>
                          <a:spcPts val="0"/>
                        </a:spcBef>
                        <a:spcAft>
                          <a:spcPts val="0"/>
                        </a:spcAft>
                      </a:pPr>
                      <a:r>
                        <a:rPr lang="en-US" sz="1400" dirty="0">
                          <a:effectLst/>
                          <a:latin typeface="Calibri"/>
                          <a:ea typeface="MS Mincho"/>
                          <a:cs typeface="Times New Roman"/>
                        </a:rPr>
                        <a:t>YES</a:t>
                      </a:r>
                    </a:p>
                  </a:txBody>
                  <a:tcPr marL="68580" marR="68580" marT="0" marB="0">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chemeClr val="accent3">
                        <a:lumMod val="40000"/>
                        <a:lumOff val="60000"/>
                      </a:schemeClr>
                    </a:solidFill>
                  </a:tcPr>
                </a:tc>
                <a:tc>
                  <a:txBody>
                    <a:bodyPr/>
                    <a:lstStyle/>
                    <a:p>
                      <a:pPr marL="0" marR="0" algn="l">
                        <a:lnSpc>
                          <a:spcPct val="100000"/>
                        </a:lnSpc>
                        <a:spcBef>
                          <a:spcPts val="0"/>
                        </a:spcBef>
                        <a:spcAft>
                          <a:spcPts val="0"/>
                        </a:spcAft>
                      </a:pPr>
                      <a:r>
                        <a:rPr lang="en-US" sz="1400" dirty="0">
                          <a:effectLst/>
                          <a:latin typeface="Calibri"/>
                          <a:ea typeface="MS Mincho"/>
                          <a:cs typeface="Times New Roman"/>
                        </a:rPr>
                        <a:t>YES</a:t>
                      </a:r>
                    </a:p>
                  </a:txBody>
                  <a:tcPr marL="68580" marR="68580" marT="0" marB="0">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chemeClr val="accent3">
                        <a:lumMod val="40000"/>
                        <a:lumOff val="60000"/>
                      </a:schemeClr>
                    </a:solidFill>
                  </a:tcPr>
                </a:tc>
              </a:tr>
              <a:tr h="291553">
                <a:tc>
                  <a:txBody>
                    <a:bodyPr/>
                    <a:lstStyle/>
                    <a:p>
                      <a:pPr marL="0" marR="0" algn="l">
                        <a:lnSpc>
                          <a:spcPct val="100000"/>
                        </a:lnSpc>
                        <a:spcBef>
                          <a:spcPts val="0"/>
                        </a:spcBef>
                        <a:spcAft>
                          <a:spcPts val="0"/>
                        </a:spcAft>
                      </a:pPr>
                      <a:r>
                        <a:rPr lang="en-US" sz="1800" dirty="0">
                          <a:effectLst/>
                          <a:latin typeface="Calibri"/>
                          <a:ea typeface="MS Mincho"/>
                          <a:cs typeface="Times New Roman"/>
                        </a:rPr>
                        <a:t>Mok09 [</a:t>
                      </a:r>
                      <a:r>
                        <a:rPr lang="en-US" sz="1800" u="none" strike="noStrike" dirty="0">
                          <a:effectLst/>
                          <a:latin typeface="Calibri"/>
                          <a:ea typeface="MS Mincho"/>
                          <a:cs typeface="Times New Roman"/>
                          <a:hlinkClick r:id="rId6" action="ppaction://hlinkfile" tooltip="Mok, 2009 #15"/>
                        </a:rPr>
                        <a:t>15</a:t>
                      </a:r>
                      <a:r>
                        <a:rPr lang="en-US" sz="1800" dirty="0">
                          <a:effectLst/>
                          <a:latin typeface="Calibri"/>
                          <a:ea typeface="MS Mincho"/>
                          <a:cs typeface="Times New Roman"/>
                        </a:rPr>
                        <a:t>]</a:t>
                      </a:r>
                    </a:p>
                  </a:txBody>
                  <a:tcPr marL="68580" marR="68580" marT="0"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chemeClr val="bg1">
                        <a:lumMod val="95000"/>
                      </a:schemeClr>
                    </a:solidFill>
                  </a:tcPr>
                </a:tc>
                <a:tc>
                  <a:txBody>
                    <a:bodyPr/>
                    <a:lstStyle/>
                    <a:p>
                      <a:pPr marL="0" marR="0" algn="l">
                        <a:lnSpc>
                          <a:spcPct val="100000"/>
                        </a:lnSpc>
                        <a:spcBef>
                          <a:spcPts val="0"/>
                        </a:spcBef>
                        <a:spcAft>
                          <a:spcPts val="0"/>
                        </a:spcAft>
                      </a:pPr>
                      <a:r>
                        <a:rPr lang="en-US" sz="1400" dirty="0">
                          <a:effectLst/>
                          <a:latin typeface="Calibri"/>
                          <a:ea typeface="MS Mincho"/>
                          <a:cs typeface="Times New Roman"/>
                        </a:rPr>
                        <a:t>NO</a:t>
                      </a:r>
                    </a:p>
                  </a:txBody>
                  <a:tcPr marL="68580" marR="68580" marT="0"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rgbClr val="FF0000"/>
                    </a:solidFill>
                  </a:tcPr>
                </a:tc>
                <a:tc>
                  <a:txBody>
                    <a:bodyPr/>
                    <a:lstStyle/>
                    <a:p>
                      <a:pPr marL="0" marR="0" algn="l">
                        <a:lnSpc>
                          <a:spcPct val="100000"/>
                        </a:lnSpc>
                        <a:spcBef>
                          <a:spcPts val="0"/>
                        </a:spcBef>
                        <a:spcAft>
                          <a:spcPts val="0"/>
                        </a:spcAft>
                      </a:pPr>
                      <a:r>
                        <a:rPr lang="en-US" sz="1400" dirty="0">
                          <a:effectLst/>
                          <a:latin typeface="Calibri"/>
                          <a:ea typeface="MS Mincho"/>
                          <a:cs typeface="Times New Roman"/>
                        </a:rPr>
                        <a:t>YES</a:t>
                      </a:r>
                    </a:p>
                  </a:txBody>
                  <a:tcPr marL="68580" marR="68580" marT="0" marB="0">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rgbClr val="D7E4BD"/>
                    </a:solidFill>
                  </a:tcPr>
                </a:tc>
                <a:tc>
                  <a:txBody>
                    <a:bodyPr/>
                    <a:lstStyle/>
                    <a:p>
                      <a:pPr marL="0" marR="0" algn="l">
                        <a:lnSpc>
                          <a:spcPct val="100000"/>
                        </a:lnSpc>
                        <a:spcBef>
                          <a:spcPts val="0"/>
                        </a:spcBef>
                        <a:spcAft>
                          <a:spcPts val="0"/>
                        </a:spcAft>
                      </a:pPr>
                      <a:r>
                        <a:rPr lang="en-US" sz="1400" dirty="0">
                          <a:effectLst/>
                          <a:latin typeface="Calibri"/>
                          <a:ea typeface="MS Mincho"/>
                          <a:cs typeface="Times New Roman"/>
                        </a:rPr>
                        <a:t>YES</a:t>
                      </a:r>
                    </a:p>
                  </a:txBody>
                  <a:tcPr marL="68580" marR="68580" marT="0" marB="0">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rgbClr val="D7E4BD"/>
                    </a:solidFill>
                  </a:tcPr>
                </a:tc>
                <a:tc>
                  <a:txBody>
                    <a:bodyPr/>
                    <a:lstStyle/>
                    <a:p>
                      <a:pPr marL="0" marR="0" algn="l">
                        <a:lnSpc>
                          <a:spcPct val="100000"/>
                        </a:lnSpc>
                        <a:spcBef>
                          <a:spcPts val="0"/>
                        </a:spcBef>
                        <a:spcAft>
                          <a:spcPts val="0"/>
                        </a:spcAft>
                      </a:pPr>
                      <a:r>
                        <a:rPr lang="en-US" sz="1400" dirty="0">
                          <a:effectLst/>
                          <a:latin typeface="Calibri"/>
                          <a:ea typeface="MS Mincho"/>
                          <a:cs typeface="Times New Roman"/>
                        </a:rPr>
                        <a:t>PARTIALLY</a:t>
                      </a:r>
                    </a:p>
                  </a:txBody>
                  <a:tcPr marL="68580" marR="68580" marT="0" marB="0">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rgbClr val="FFFF00"/>
                    </a:solidFill>
                  </a:tcPr>
                </a:tc>
              </a:tr>
              <a:tr h="291553">
                <a:tc>
                  <a:txBody>
                    <a:bodyPr/>
                    <a:lstStyle/>
                    <a:p>
                      <a:pPr marL="0" marR="0" algn="l">
                        <a:lnSpc>
                          <a:spcPct val="100000"/>
                        </a:lnSpc>
                        <a:spcBef>
                          <a:spcPts val="0"/>
                        </a:spcBef>
                        <a:spcAft>
                          <a:spcPts val="0"/>
                        </a:spcAft>
                      </a:pPr>
                      <a:r>
                        <a:rPr lang="en-US" sz="1800" dirty="0">
                          <a:effectLst/>
                          <a:latin typeface="Calibri"/>
                          <a:ea typeface="MS Mincho"/>
                          <a:cs typeface="Times New Roman"/>
                        </a:rPr>
                        <a:t>Yoshihara12 [</a:t>
                      </a:r>
                      <a:r>
                        <a:rPr lang="en-US" sz="1800" u="none" strike="noStrike" dirty="0">
                          <a:effectLst/>
                          <a:latin typeface="Calibri"/>
                          <a:ea typeface="MS Mincho"/>
                          <a:cs typeface="Times New Roman"/>
                          <a:hlinkClick r:id="rId7" action="ppaction://hlinkfile" tooltip="Yoshihara, 2012 #16"/>
                        </a:rPr>
                        <a:t>16</a:t>
                      </a:r>
                      <a:r>
                        <a:rPr lang="en-US" sz="1800" dirty="0">
                          <a:effectLst/>
                          <a:latin typeface="Calibri"/>
                          <a:ea typeface="MS Mincho"/>
                          <a:cs typeface="Times New Roman"/>
                        </a:rPr>
                        <a:t>] </a:t>
                      </a:r>
                    </a:p>
                  </a:txBody>
                  <a:tcPr marL="68580" marR="68580" marT="0"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chemeClr val="bg1">
                        <a:lumMod val="95000"/>
                      </a:schemeClr>
                    </a:solidFill>
                  </a:tcPr>
                </a:tc>
                <a:tc>
                  <a:txBody>
                    <a:bodyPr/>
                    <a:lstStyle/>
                    <a:p>
                      <a:pPr marL="0" marR="0" algn="l">
                        <a:lnSpc>
                          <a:spcPct val="100000"/>
                        </a:lnSpc>
                        <a:spcBef>
                          <a:spcPts val="0"/>
                        </a:spcBef>
                        <a:spcAft>
                          <a:spcPts val="0"/>
                        </a:spcAft>
                      </a:pPr>
                      <a:r>
                        <a:rPr lang="en-US" sz="1400" dirty="0">
                          <a:effectLst/>
                          <a:latin typeface="Calibri"/>
                          <a:ea typeface="MS Mincho"/>
                          <a:cs typeface="Times New Roman"/>
                        </a:rPr>
                        <a:t>YES</a:t>
                      </a:r>
                    </a:p>
                  </a:txBody>
                  <a:tcPr marL="68580" marR="68580" marT="0"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rgbClr val="D7E4BD"/>
                    </a:solidFill>
                  </a:tcPr>
                </a:tc>
                <a:tc>
                  <a:txBody>
                    <a:bodyPr/>
                    <a:lstStyle/>
                    <a:p>
                      <a:pPr marL="0" marR="0" algn="l">
                        <a:lnSpc>
                          <a:spcPct val="100000"/>
                        </a:lnSpc>
                        <a:spcBef>
                          <a:spcPts val="0"/>
                        </a:spcBef>
                        <a:spcAft>
                          <a:spcPts val="0"/>
                        </a:spcAft>
                      </a:pPr>
                      <a:r>
                        <a:rPr lang="en-US" sz="1400" dirty="0">
                          <a:effectLst/>
                          <a:latin typeface="Calibri"/>
                          <a:ea typeface="MS Mincho"/>
                          <a:cs typeface="Times New Roman"/>
                        </a:rPr>
                        <a:t>-</a:t>
                      </a:r>
                    </a:p>
                  </a:txBody>
                  <a:tcPr marL="68580" marR="68580" marT="0" marB="0">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rgbClr val="F2F2F2"/>
                    </a:solidFill>
                  </a:tcPr>
                </a:tc>
                <a:tc>
                  <a:txBody>
                    <a:bodyPr/>
                    <a:lstStyle/>
                    <a:p>
                      <a:pPr marL="0" marR="0" algn="l">
                        <a:lnSpc>
                          <a:spcPct val="100000"/>
                        </a:lnSpc>
                        <a:spcBef>
                          <a:spcPts val="0"/>
                        </a:spcBef>
                        <a:spcAft>
                          <a:spcPts val="0"/>
                        </a:spcAft>
                      </a:pPr>
                      <a:r>
                        <a:rPr lang="en-US" sz="1400" dirty="0">
                          <a:effectLst/>
                          <a:latin typeface="Calibri"/>
                          <a:ea typeface="MS Mincho"/>
                          <a:cs typeface="Times New Roman"/>
                        </a:rPr>
                        <a:t>YES</a:t>
                      </a:r>
                    </a:p>
                  </a:txBody>
                  <a:tcPr marL="68580" marR="68580" marT="0" marB="0">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rgbClr val="D7E4BD"/>
                    </a:solidFill>
                  </a:tcPr>
                </a:tc>
                <a:tc>
                  <a:txBody>
                    <a:bodyPr/>
                    <a:lstStyle/>
                    <a:p>
                      <a:pPr marL="0" marR="0" algn="l">
                        <a:lnSpc>
                          <a:spcPct val="100000"/>
                        </a:lnSpc>
                        <a:spcBef>
                          <a:spcPts val="0"/>
                        </a:spcBef>
                        <a:spcAft>
                          <a:spcPts val="0"/>
                        </a:spcAft>
                      </a:pPr>
                      <a:r>
                        <a:rPr lang="en-US" sz="1400" dirty="0">
                          <a:effectLst/>
                          <a:latin typeface="Calibri"/>
                          <a:ea typeface="MS Mincho"/>
                          <a:cs typeface="Times New Roman"/>
                        </a:rPr>
                        <a:t>YES</a:t>
                      </a:r>
                    </a:p>
                  </a:txBody>
                  <a:tcPr marL="68580" marR="68580" marT="0" marB="0">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rgbClr val="D7E4BD"/>
                    </a:solidFill>
                  </a:tcPr>
                </a:tc>
              </a:tr>
              <a:tr h="291553">
                <a:tc>
                  <a:txBody>
                    <a:bodyPr/>
                    <a:lstStyle/>
                    <a:p>
                      <a:pPr marL="0" marR="0" algn="l">
                        <a:lnSpc>
                          <a:spcPct val="100000"/>
                        </a:lnSpc>
                        <a:spcBef>
                          <a:spcPts val="0"/>
                        </a:spcBef>
                        <a:spcAft>
                          <a:spcPts val="0"/>
                        </a:spcAft>
                      </a:pPr>
                      <a:r>
                        <a:rPr lang="en-US" sz="1800" dirty="0">
                          <a:effectLst/>
                          <a:latin typeface="Calibri"/>
                          <a:ea typeface="MS Mincho"/>
                          <a:cs typeface="Times New Roman"/>
                        </a:rPr>
                        <a:t>Yoshihara10 [</a:t>
                      </a:r>
                      <a:r>
                        <a:rPr lang="en-US" sz="1800" u="none" strike="noStrike" dirty="0">
                          <a:effectLst/>
                          <a:latin typeface="Calibri"/>
                          <a:ea typeface="MS Mincho"/>
                          <a:cs typeface="Times New Roman"/>
                          <a:hlinkClick r:id="rId8" action="ppaction://hlinkfile" tooltip="Yoshihara, 2010 #17"/>
                        </a:rPr>
                        <a:t>17</a:t>
                      </a:r>
                      <a:r>
                        <a:rPr lang="en-US" sz="1800" dirty="0">
                          <a:effectLst/>
                          <a:latin typeface="Calibri"/>
                          <a:ea typeface="MS Mincho"/>
                          <a:cs typeface="Times New Roman"/>
                        </a:rPr>
                        <a:t>]</a:t>
                      </a:r>
                    </a:p>
                  </a:txBody>
                  <a:tcPr marL="68580" marR="68580" marT="0"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chemeClr val="bg1">
                        <a:lumMod val="95000"/>
                      </a:schemeClr>
                    </a:solidFill>
                  </a:tcPr>
                </a:tc>
                <a:tc>
                  <a:txBody>
                    <a:bodyPr/>
                    <a:lstStyle/>
                    <a:p>
                      <a:pPr marL="0" marR="0" algn="l">
                        <a:lnSpc>
                          <a:spcPct val="100000"/>
                        </a:lnSpc>
                        <a:spcBef>
                          <a:spcPts val="0"/>
                        </a:spcBef>
                        <a:spcAft>
                          <a:spcPts val="0"/>
                        </a:spcAft>
                      </a:pPr>
                      <a:r>
                        <a:rPr lang="en-US" sz="1400" dirty="0">
                          <a:effectLst/>
                          <a:latin typeface="Calibri"/>
                          <a:ea typeface="MS Mincho"/>
                          <a:cs typeface="Times New Roman"/>
                        </a:rPr>
                        <a:t>YES</a:t>
                      </a:r>
                    </a:p>
                  </a:txBody>
                  <a:tcPr marL="68580" marR="68580" marT="0"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rgbClr val="D7E4BD"/>
                    </a:solidFill>
                  </a:tcPr>
                </a:tc>
                <a:tc>
                  <a:txBody>
                    <a:bodyPr/>
                    <a:lstStyle/>
                    <a:p>
                      <a:pPr marL="0" marR="0" algn="l">
                        <a:lnSpc>
                          <a:spcPct val="100000"/>
                        </a:lnSpc>
                        <a:spcBef>
                          <a:spcPts val="0"/>
                        </a:spcBef>
                        <a:spcAft>
                          <a:spcPts val="0"/>
                        </a:spcAft>
                      </a:pPr>
                      <a:r>
                        <a:rPr lang="en-US" sz="1400" dirty="0">
                          <a:effectLst/>
                          <a:latin typeface="Calibri"/>
                          <a:ea typeface="MS Mincho"/>
                          <a:cs typeface="Times New Roman"/>
                        </a:rPr>
                        <a:t>-</a:t>
                      </a:r>
                    </a:p>
                  </a:txBody>
                  <a:tcPr marL="68580" marR="68580" marT="0" marB="0">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rgbClr val="F2F2F2"/>
                    </a:solidFill>
                  </a:tcPr>
                </a:tc>
                <a:tc>
                  <a:txBody>
                    <a:bodyPr/>
                    <a:lstStyle/>
                    <a:p>
                      <a:pPr marL="0" marR="0" algn="l">
                        <a:lnSpc>
                          <a:spcPct val="100000"/>
                        </a:lnSpc>
                        <a:spcBef>
                          <a:spcPts val="0"/>
                        </a:spcBef>
                        <a:spcAft>
                          <a:spcPts val="0"/>
                        </a:spcAft>
                      </a:pPr>
                      <a:r>
                        <a:rPr lang="en-US" sz="1400" dirty="0">
                          <a:effectLst/>
                          <a:latin typeface="Calibri"/>
                          <a:ea typeface="MS Mincho"/>
                          <a:cs typeface="Times New Roman"/>
                        </a:rPr>
                        <a:t>YES</a:t>
                      </a:r>
                    </a:p>
                  </a:txBody>
                  <a:tcPr marL="68580" marR="68580" marT="0" marB="0">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rgbClr val="D7E4BD"/>
                    </a:solidFill>
                  </a:tcPr>
                </a:tc>
                <a:tc>
                  <a:txBody>
                    <a:bodyPr/>
                    <a:lstStyle/>
                    <a:p>
                      <a:pPr marL="0" marR="0" algn="l">
                        <a:lnSpc>
                          <a:spcPct val="100000"/>
                        </a:lnSpc>
                        <a:spcBef>
                          <a:spcPts val="0"/>
                        </a:spcBef>
                        <a:spcAft>
                          <a:spcPts val="0"/>
                        </a:spcAft>
                      </a:pPr>
                      <a:r>
                        <a:rPr lang="en-US" sz="1400" dirty="0">
                          <a:effectLst/>
                          <a:latin typeface="Calibri"/>
                          <a:ea typeface="MS Mincho"/>
                          <a:cs typeface="Times New Roman"/>
                        </a:rPr>
                        <a:t>YES</a:t>
                      </a:r>
                    </a:p>
                  </a:txBody>
                  <a:tcPr marL="68580" marR="68580" marT="0" marB="0">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rgbClr val="D7E4BD"/>
                    </a:solidFill>
                  </a:tcPr>
                </a:tc>
              </a:tr>
              <a:tr h="291553">
                <a:tc>
                  <a:txBody>
                    <a:bodyPr/>
                    <a:lstStyle/>
                    <a:p>
                      <a:pPr marL="0" marR="0" algn="l">
                        <a:lnSpc>
                          <a:spcPct val="100000"/>
                        </a:lnSpc>
                        <a:spcBef>
                          <a:spcPts val="0"/>
                        </a:spcBef>
                        <a:spcAft>
                          <a:spcPts val="0"/>
                        </a:spcAft>
                      </a:pPr>
                      <a:r>
                        <a:rPr lang="en-US" sz="1800" dirty="0">
                          <a:effectLst/>
                          <a:latin typeface="Calibri"/>
                          <a:ea typeface="MS Mincho"/>
                          <a:cs typeface="Times New Roman"/>
                        </a:rPr>
                        <a:t>Bentink12 [</a:t>
                      </a:r>
                      <a:r>
                        <a:rPr lang="en-US" sz="1800" u="none" strike="noStrike" dirty="0">
                          <a:effectLst/>
                          <a:latin typeface="Calibri"/>
                          <a:ea typeface="MS Mincho"/>
                          <a:cs typeface="Times New Roman"/>
                          <a:hlinkClick r:id="rId9" action="ppaction://hlinkfile" tooltip="Bentink, 2012 #18"/>
                        </a:rPr>
                        <a:t>18</a:t>
                      </a:r>
                      <a:r>
                        <a:rPr lang="en-US" sz="1800" dirty="0">
                          <a:effectLst/>
                          <a:latin typeface="Calibri"/>
                          <a:ea typeface="MS Mincho"/>
                          <a:cs typeface="Times New Roman"/>
                        </a:rPr>
                        <a:t>] </a:t>
                      </a:r>
                    </a:p>
                  </a:txBody>
                  <a:tcPr marL="68580" marR="68580" marT="0"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chemeClr val="bg1">
                        <a:lumMod val="95000"/>
                      </a:schemeClr>
                    </a:solidFill>
                  </a:tcPr>
                </a:tc>
                <a:tc>
                  <a:txBody>
                    <a:bodyPr/>
                    <a:lstStyle/>
                    <a:p>
                      <a:pPr marL="0" marR="0" algn="l">
                        <a:lnSpc>
                          <a:spcPct val="100000"/>
                        </a:lnSpc>
                        <a:spcBef>
                          <a:spcPts val="0"/>
                        </a:spcBef>
                        <a:spcAft>
                          <a:spcPts val="0"/>
                        </a:spcAft>
                      </a:pPr>
                      <a:r>
                        <a:rPr lang="en-US" sz="1400" dirty="0">
                          <a:effectLst/>
                          <a:latin typeface="Calibri"/>
                          <a:ea typeface="MS Mincho"/>
                          <a:cs typeface="Times New Roman"/>
                        </a:rPr>
                        <a:t>YES</a:t>
                      </a:r>
                    </a:p>
                  </a:txBody>
                  <a:tcPr marL="68580" marR="68580" marT="0"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rgbClr val="D7E4BD"/>
                    </a:solidFill>
                  </a:tcPr>
                </a:tc>
                <a:tc>
                  <a:txBody>
                    <a:bodyPr/>
                    <a:lstStyle/>
                    <a:p>
                      <a:pPr marL="0" marR="0" algn="l">
                        <a:lnSpc>
                          <a:spcPct val="100000"/>
                        </a:lnSpc>
                        <a:spcBef>
                          <a:spcPts val="0"/>
                        </a:spcBef>
                        <a:spcAft>
                          <a:spcPts val="0"/>
                        </a:spcAft>
                      </a:pPr>
                      <a:r>
                        <a:rPr lang="en-US" sz="1400" dirty="0">
                          <a:effectLst/>
                          <a:latin typeface="Calibri"/>
                          <a:ea typeface="MS Mincho"/>
                          <a:cs typeface="Times New Roman"/>
                        </a:rPr>
                        <a:t>-</a:t>
                      </a:r>
                    </a:p>
                  </a:txBody>
                  <a:tcPr marL="68580" marR="68580" marT="0" marB="0">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rgbClr val="F2F2F2"/>
                    </a:solidFill>
                  </a:tcPr>
                </a:tc>
                <a:tc>
                  <a:txBody>
                    <a:bodyPr/>
                    <a:lstStyle/>
                    <a:p>
                      <a:pPr marL="0" marR="0" algn="l">
                        <a:lnSpc>
                          <a:spcPct val="100000"/>
                        </a:lnSpc>
                        <a:spcBef>
                          <a:spcPts val="0"/>
                        </a:spcBef>
                        <a:spcAft>
                          <a:spcPts val="0"/>
                        </a:spcAft>
                      </a:pPr>
                      <a:r>
                        <a:rPr lang="en-US" sz="1400" dirty="0">
                          <a:effectLst/>
                          <a:latin typeface="Calibri"/>
                          <a:ea typeface="MS Mincho"/>
                          <a:cs typeface="Times New Roman"/>
                        </a:rPr>
                        <a:t>YES</a:t>
                      </a:r>
                    </a:p>
                  </a:txBody>
                  <a:tcPr marL="68580" marR="68580" marT="0" marB="0">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rgbClr val="D7E4BD"/>
                    </a:solidFill>
                  </a:tcPr>
                </a:tc>
                <a:tc>
                  <a:txBody>
                    <a:bodyPr/>
                    <a:lstStyle/>
                    <a:p>
                      <a:pPr marL="0" marR="0" algn="l">
                        <a:lnSpc>
                          <a:spcPct val="100000"/>
                        </a:lnSpc>
                        <a:spcBef>
                          <a:spcPts val="0"/>
                        </a:spcBef>
                        <a:spcAft>
                          <a:spcPts val="0"/>
                        </a:spcAft>
                      </a:pPr>
                      <a:r>
                        <a:rPr lang="en-US" sz="1400" dirty="0">
                          <a:effectLst/>
                          <a:latin typeface="Calibri"/>
                          <a:ea typeface="MS Mincho"/>
                          <a:cs typeface="Times New Roman"/>
                        </a:rPr>
                        <a:t>YES</a:t>
                      </a:r>
                    </a:p>
                  </a:txBody>
                  <a:tcPr marL="68580" marR="68580" marT="0" marB="0">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rgbClr val="D7E4BD"/>
                    </a:solidFill>
                  </a:tcPr>
                </a:tc>
              </a:tr>
              <a:tr h="291553">
                <a:tc>
                  <a:txBody>
                    <a:bodyPr/>
                    <a:lstStyle/>
                    <a:p>
                      <a:pPr marL="0" marR="0" algn="l">
                        <a:lnSpc>
                          <a:spcPct val="100000"/>
                        </a:lnSpc>
                        <a:spcBef>
                          <a:spcPts val="0"/>
                        </a:spcBef>
                        <a:spcAft>
                          <a:spcPts val="0"/>
                        </a:spcAft>
                      </a:pPr>
                      <a:r>
                        <a:rPr lang="en-US" sz="1800" dirty="0">
                          <a:effectLst/>
                          <a:latin typeface="Calibri"/>
                          <a:ea typeface="MS Mincho"/>
                          <a:cs typeface="Times New Roman"/>
                        </a:rPr>
                        <a:t>Kang12 [</a:t>
                      </a:r>
                      <a:r>
                        <a:rPr lang="en-US" sz="1800" u="none" strike="noStrike" dirty="0">
                          <a:effectLst/>
                          <a:latin typeface="Calibri"/>
                          <a:ea typeface="MS Mincho"/>
                          <a:cs typeface="Times New Roman"/>
                          <a:hlinkClick r:id="rId10" action="ppaction://hlinkfile" tooltip="Kang, 2012 #19"/>
                        </a:rPr>
                        <a:t>19</a:t>
                      </a:r>
                      <a:r>
                        <a:rPr lang="en-US" sz="1800" dirty="0">
                          <a:effectLst/>
                          <a:latin typeface="Calibri"/>
                          <a:ea typeface="MS Mincho"/>
                          <a:cs typeface="Times New Roman"/>
                        </a:rPr>
                        <a:t>]</a:t>
                      </a:r>
                    </a:p>
                  </a:txBody>
                  <a:tcPr marL="68580" marR="68580" marT="0"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chemeClr val="bg1">
                        <a:lumMod val="95000"/>
                      </a:schemeClr>
                    </a:solidFill>
                  </a:tcPr>
                </a:tc>
                <a:tc>
                  <a:txBody>
                    <a:bodyPr/>
                    <a:lstStyle/>
                    <a:p>
                      <a:pPr marL="0" marR="0" algn="l">
                        <a:lnSpc>
                          <a:spcPct val="100000"/>
                        </a:lnSpc>
                        <a:spcBef>
                          <a:spcPts val="0"/>
                        </a:spcBef>
                        <a:spcAft>
                          <a:spcPts val="0"/>
                        </a:spcAft>
                      </a:pPr>
                      <a:r>
                        <a:rPr lang="en-US" sz="1400" dirty="0">
                          <a:effectLst/>
                          <a:latin typeface="Calibri"/>
                          <a:ea typeface="MS Mincho"/>
                          <a:cs typeface="Times New Roman"/>
                        </a:rPr>
                        <a:t>YES</a:t>
                      </a:r>
                    </a:p>
                  </a:txBody>
                  <a:tcPr marL="68580" marR="68580" marT="0"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rgbClr val="D7E4BD"/>
                    </a:solidFill>
                  </a:tcPr>
                </a:tc>
                <a:tc>
                  <a:txBody>
                    <a:bodyPr/>
                    <a:lstStyle/>
                    <a:p>
                      <a:pPr marL="0" marR="0" algn="l">
                        <a:lnSpc>
                          <a:spcPct val="100000"/>
                        </a:lnSpc>
                        <a:spcBef>
                          <a:spcPts val="0"/>
                        </a:spcBef>
                        <a:spcAft>
                          <a:spcPts val="0"/>
                        </a:spcAft>
                      </a:pPr>
                      <a:r>
                        <a:rPr lang="en-US" sz="1400" dirty="0">
                          <a:effectLst/>
                          <a:latin typeface="Calibri"/>
                          <a:ea typeface="MS Mincho"/>
                          <a:cs typeface="Times New Roman"/>
                        </a:rPr>
                        <a:t>YES</a:t>
                      </a:r>
                    </a:p>
                  </a:txBody>
                  <a:tcPr marL="68580" marR="68580" marT="0" marB="0">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rgbClr val="D7E4BD"/>
                    </a:solidFill>
                  </a:tcPr>
                </a:tc>
                <a:tc>
                  <a:txBody>
                    <a:bodyPr/>
                    <a:lstStyle/>
                    <a:p>
                      <a:pPr marL="0" marR="0" algn="l">
                        <a:lnSpc>
                          <a:spcPct val="100000"/>
                        </a:lnSpc>
                        <a:spcBef>
                          <a:spcPts val="0"/>
                        </a:spcBef>
                        <a:spcAft>
                          <a:spcPts val="0"/>
                        </a:spcAft>
                      </a:pPr>
                      <a:r>
                        <a:rPr lang="en-US" sz="1400" dirty="0">
                          <a:effectLst/>
                          <a:latin typeface="Calibri"/>
                          <a:ea typeface="MS Mincho"/>
                          <a:cs typeface="Times New Roman"/>
                        </a:rPr>
                        <a:t>YES</a:t>
                      </a:r>
                    </a:p>
                  </a:txBody>
                  <a:tcPr marL="68580" marR="68580" marT="0" marB="0">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rgbClr val="D7E4BD"/>
                    </a:solidFill>
                  </a:tcPr>
                </a:tc>
                <a:tc>
                  <a:txBody>
                    <a:bodyPr/>
                    <a:lstStyle/>
                    <a:p>
                      <a:pPr marL="0" marR="0" algn="l">
                        <a:lnSpc>
                          <a:spcPct val="100000"/>
                        </a:lnSpc>
                        <a:spcBef>
                          <a:spcPts val="0"/>
                        </a:spcBef>
                        <a:spcAft>
                          <a:spcPts val="0"/>
                        </a:spcAft>
                      </a:pPr>
                      <a:r>
                        <a:rPr lang="en-US" sz="1400" dirty="0">
                          <a:effectLst/>
                          <a:latin typeface="Calibri"/>
                          <a:ea typeface="MS Mincho"/>
                          <a:cs typeface="Times New Roman"/>
                        </a:rPr>
                        <a:t>PARTIALLY</a:t>
                      </a:r>
                    </a:p>
                  </a:txBody>
                  <a:tcPr marL="68580" marR="68580" marT="0" marB="0">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rgbClr val="FFFF00"/>
                    </a:solidFill>
                  </a:tcPr>
                </a:tc>
              </a:tr>
              <a:tr h="291553">
                <a:tc>
                  <a:txBody>
                    <a:bodyPr/>
                    <a:lstStyle/>
                    <a:p>
                      <a:pPr marL="0" marR="0" algn="l">
                        <a:lnSpc>
                          <a:spcPct val="100000"/>
                        </a:lnSpc>
                        <a:spcBef>
                          <a:spcPts val="0"/>
                        </a:spcBef>
                        <a:spcAft>
                          <a:spcPts val="0"/>
                        </a:spcAft>
                      </a:pPr>
                      <a:r>
                        <a:rPr lang="en-US" sz="1800" dirty="0">
                          <a:effectLst/>
                          <a:latin typeface="Calibri"/>
                          <a:ea typeface="MS Mincho"/>
                          <a:cs typeface="Times New Roman"/>
                        </a:rPr>
                        <a:t>Crijns09 [</a:t>
                      </a:r>
                      <a:r>
                        <a:rPr lang="en-US" sz="1800" u="none" strike="noStrike" dirty="0">
                          <a:effectLst/>
                          <a:latin typeface="Calibri"/>
                          <a:ea typeface="MS Mincho"/>
                          <a:cs typeface="Times New Roman"/>
                          <a:hlinkClick r:id="rId11" action="ppaction://hlinkfile" tooltip="Crijns, 2009 #20"/>
                        </a:rPr>
                        <a:t>20</a:t>
                      </a:r>
                      <a:r>
                        <a:rPr lang="en-US" sz="1800" dirty="0">
                          <a:effectLst/>
                          <a:latin typeface="Calibri"/>
                          <a:ea typeface="MS Mincho"/>
                          <a:cs typeface="Times New Roman"/>
                        </a:rPr>
                        <a:t>]</a:t>
                      </a:r>
                    </a:p>
                  </a:txBody>
                  <a:tcPr marL="68580" marR="68580" marT="0"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chemeClr val="bg1">
                        <a:lumMod val="95000"/>
                      </a:schemeClr>
                    </a:solidFill>
                  </a:tcPr>
                </a:tc>
                <a:tc>
                  <a:txBody>
                    <a:bodyPr/>
                    <a:lstStyle/>
                    <a:p>
                      <a:pPr marL="0" marR="0" algn="l">
                        <a:lnSpc>
                          <a:spcPct val="100000"/>
                        </a:lnSpc>
                        <a:spcBef>
                          <a:spcPts val="0"/>
                        </a:spcBef>
                        <a:spcAft>
                          <a:spcPts val="0"/>
                        </a:spcAft>
                      </a:pPr>
                      <a:r>
                        <a:rPr lang="en-US" sz="1400" dirty="0">
                          <a:effectLst/>
                          <a:latin typeface="Calibri"/>
                          <a:ea typeface="MS Mincho"/>
                          <a:cs typeface="Times New Roman"/>
                        </a:rPr>
                        <a:t>NO</a:t>
                      </a:r>
                    </a:p>
                  </a:txBody>
                  <a:tcPr marL="68580" marR="68580" marT="0"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rgbClr val="FF0000"/>
                    </a:solidFill>
                  </a:tcPr>
                </a:tc>
                <a:tc>
                  <a:txBody>
                    <a:bodyPr/>
                    <a:lstStyle/>
                    <a:p>
                      <a:pPr marL="0" marR="0" algn="l">
                        <a:lnSpc>
                          <a:spcPct val="100000"/>
                        </a:lnSpc>
                        <a:spcBef>
                          <a:spcPts val="0"/>
                        </a:spcBef>
                        <a:spcAft>
                          <a:spcPts val="0"/>
                        </a:spcAft>
                      </a:pPr>
                      <a:r>
                        <a:rPr lang="en-US" sz="1400" dirty="0">
                          <a:effectLst/>
                          <a:latin typeface="Calibri"/>
                          <a:ea typeface="MS Mincho"/>
                          <a:cs typeface="Times New Roman"/>
                        </a:rPr>
                        <a:t>YES</a:t>
                      </a:r>
                    </a:p>
                  </a:txBody>
                  <a:tcPr marL="68580" marR="68580" marT="0" marB="0">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rgbClr val="D7E4BD"/>
                    </a:solidFill>
                  </a:tcPr>
                </a:tc>
                <a:tc>
                  <a:txBody>
                    <a:bodyPr/>
                    <a:lstStyle/>
                    <a:p>
                      <a:pPr marL="0" marR="0" algn="l">
                        <a:lnSpc>
                          <a:spcPct val="100000"/>
                        </a:lnSpc>
                        <a:spcBef>
                          <a:spcPts val="0"/>
                        </a:spcBef>
                        <a:spcAft>
                          <a:spcPts val="0"/>
                        </a:spcAft>
                      </a:pPr>
                      <a:r>
                        <a:rPr lang="en-US" sz="1400" dirty="0">
                          <a:effectLst/>
                          <a:latin typeface="Calibri"/>
                          <a:ea typeface="MS Mincho"/>
                          <a:cs typeface="Times New Roman"/>
                        </a:rPr>
                        <a:t>NO</a:t>
                      </a:r>
                    </a:p>
                  </a:txBody>
                  <a:tcPr marL="68580" marR="68580" marT="0" marB="0">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rgbClr val="FF0000"/>
                    </a:solidFill>
                  </a:tcPr>
                </a:tc>
                <a:tc>
                  <a:txBody>
                    <a:bodyPr/>
                    <a:lstStyle/>
                    <a:p>
                      <a:pPr marL="0" marR="0" algn="l">
                        <a:lnSpc>
                          <a:spcPct val="100000"/>
                        </a:lnSpc>
                        <a:spcBef>
                          <a:spcPts val="0"/>
                        </a:spcBef>
                        <a:spcAft>
                          <a:spcPts val="0"/>
                        </a:spcAft>
                      </a:pPr>
                      <a:r>
                        <a:rPr lang="en-US" sz="1400" dirty="0">
                          <a:effectLst/>
                          <a:latin typeface="Calibri"/>
                          <a:ea typeface="MS Mincho"/>
                          <a:cs typeface="Times New Roman"/>
                        </a:rPr>
                        <a:t>NO</a:t>
                      </a:r>
                    </a:p>
                  </a:txBody>
                  <a:tcPr marL="68580" marR="68580" marT="0" marB="0">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rgbClr val="FF0000"/>
                    </a:solidFill>
                  </a:tcPr>
                </a:tc>
              </a:tr>
              <a:tr h="291553">
                <a:tc>
                  <a:txBody>
                    <a:bodyPr/>
                    <a:lstStyle/>
                    <a:p>
                      <a:pPr marL="0" marR="0" algn="l">
                        <a:lnSpc>
                          <a:spcPct val="100000"/>
                        </a:lnSpc>
                        <a:spcBef>
                          <a:spcPts val="0"/>
                        </a:spcBef>
                        <a:spcAft>
                          <a:spcPts val="0"/>
                        </a:spcAft>
                      </a:pPr>
                      <a:r>
                        <a:rPr lang="en-US" sz="1800" dirty="0">
                          <a:effectLst/>
                          <a:latin typeface="Calibri"/>
                          <a:ea typeface="MS Mincho"/>
                          <a:cs typeface="Times New Roman"/>
                        </a:rPr>
                        <a:t>Kernagis12 [</a:t>
                      </a:r>
                      <a:r>
                        <a:rPr lang="en-US" sz="1800" u="none" strike="noStrike" dirty="0">
                          <a:effectLst/>
                          <a:latin typeface="Calibri"/>
                          <a:ea typeface="MS Mincho"/>
                          <a:cs typeface="Times New Roman"/>
                          <a:hlinkClick r:id="rId12" action="ppaction://hlinkfile" tooltip="Kernagis, 2012 #21"/>
                        </a:rPr>
                        <a:t>21</a:t>
                      </a:r>
                      <a:r>
                        <a:rPr lang="en-US" sz="1800" dirty="0">
                          <a:effectLst/>
                          <a:latin typeface="Calibri"/>
                          <a:ea typeface="MS Mincho"/>
                          <a:cs typeface="Times New Roman"/>
                        </a:rPr>
                        <a:t>] </a:t>
                      </a:r>
                    </a:p>
                  </a:txBody>
                  <a:tcPr marL="68580" marR="68580" marT="0"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chemeClr val="bg1">
                        <a:lumMod val="95000"/>
                      </a:schemeClr>
                    </a:solidFill>
                  </a:tcPr>
                </a:tc>
                <a:tc>
                  <a:txBody>
                    <a:bodyPr/>
                    <a:lstStyle/>
                    <a:p>
                      <a:pPr marL="0" marR="0" algn="l">
                        <a:lnSpc>
                          <a:spcPct val="100000"/>
                        </a:lnSpc>
                        <a:spcBef>
                          <a:spcPts val="0"/>
                        </a:spcBef>
                        <a:spcAft>
                          <a:spcPts val="0"/>
                        </a:spcAft>
                      </a:pPr>
                      <a:r>
                        <a:rPr lang="en-US" sz="1400" dirty="0">
                          <a:effectLst/>
                          <a:latin typeface="Calibri"/>
                          <a:ea typeface="MS Mincho"/>
                          <a:cs typeface="Times New Roman"/>
                        </a:rPr>
                        <a:t>PARTIALLY</a:t>
                      </a:r>
                    </a:p>
                  </a:txBody>
                  <a:tcPr marL="68580" marR="68580" marT="0"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rgbClr val="FFFF00"/>
                    </a:solidFill>
                  </a:tcPr>
                </a:tc>
                <a:tc>
                  <a:txBody>
                    <a:bodyPr/>
                    <a:lstStyle/>
                    <a:p>
                      <a:pPr marL="0" marR="0" algn="l">
                        <a:lnSpc>
                          <a:spcPct val="100000"/>
                        </a:lnSpc>
                        <a:spcBef>
                          <a:spcPts val="0"/>
                        </a:spcBef>
                        <a:spcAft>
                          <a:spcPts val="0"/>
                        </a:spcAft>
                      </a:pPr>
                      <a:r>
                        <a:rPr lang="en-US" sz="1400" dirty="0">
                          <a:effectLst/>
                          <a:latin typeface="Calibri"/>
                          <a:ea typeface="MS Mincho"/>
                          <a:cs typeface="Times New Roman"/>
                        </a:rPr>
                        <a:t>YES</a:t>
                      </a:r>
                    </a:p>
                  </a:txBody>
                  <a:tcPr marL="68580" marR="68580" marT="0" marB="0">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rgbClr val="D7E4BD"/>
                    </a:solidFill>
                  </a:tcPr>
                </a:tc>
                <a:tc>
                  <a:txBody>
                    <a:bodyPr/>
                    <a:lstStyle/>
                    <a:p>
                      <a:pPr marL="0" marR="0" algn="l">
                        <a:lnSpc>
                          <a:spcPct val="100000"/>
                        </a:lnSpc>
                        <a:spcBef>
                          <a:spcPts val="0"/>
                        </a:spcBef>
                        <a:spcAft>
                          <a:spcPts val="0"/>
                        </a:spcAft>
                      </a:pPr>
                      <a:r>
                        <a:rPr lang="en-US" sz="1400" dirty="0">
                          <a:effectLst/>
                          <a:latin typeface="Calibri"/>
                          <a:ea typeface="MS Mincho"/>
                          <a:cs typeface="Times New Roman"/>
                        </a:rPr>
                        <a:t>YES</a:t>
                      </a:r>
                    </a:p>
                  </a:txBody>
                  <a:tcPr marL="68580" marR="68580" marT="0" marB="0">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rgbClr val="D7E4BD"/>
                    </a:solidFill>
                  </a:tcPr>
                </a:tc>
                <a:tc>
                  <a:txBody>
                    <a:bodyPr/>
                    <a:lstStyle/>
                    <a:p>
                      <a:pPr marL="0" marR="0" algn="l">
                        <a:lnSpc>
                          <a:spcPct val="100000"/>
                        </a:lnSpc>
                        <a:spcBef>
                          <a:spcPts val="0"/>
                        </a:spcBef>
                        <a:spcAft>
                          <a:spcPts val="0"/>
                        </a:spcAft>
                      </a:pPr>
                      <a:r>
                        <a:rPr lang="en-US" sz="1400" dirty="0">
                          <a:effectLst/>
                          <a:latin typeface="Calibri"/>
                          <a:ea typeface="MS Mincho"/>
                          <a:cs typeface="Times New Roman"/>
                        </a:rPr>
                        <a:t>PARTIALLY</a:t>
                      </a:r>
                    </a:p>
                  </a:txBody>
                  <a:tcPr marL="68580" marR="68580" marT="0" marB="0">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rgbClr val="FFFF00"/>
                    </a:solidFill>
                  </a:tcPr>
                </a:tc>
              </a:tr>
              <a:tr h="291553">
                <a:tc>
                  <a:txBody>
                    <a:bodyPr/>
                    <a:lstStyle/>
                    <a:p>
                      <a:pPr marL="0" marR="0" algn="l">
                        <a:lnSpc>
                          <a:spcPct val="100000"/>
                        </a:lnSpc>
                        <a:spcBef>
                          <a:spcPts val="0"/>
                        </a:spcBef>
                        <a:spcAft>
                          <a:spcPts val="0"/>
                        </a:spcAft>
                      </a:pPr>
                      <a:r>
                        <a:rPr lang="en-US" sz="1800" dirty="0">
                          <a:effectLst/>
                          <a:latin typeface="Calibri"/>
                          <a:ea typeface="MS Mincho"/>
                          <a:cs typeface="Times New Roman"/>
                        </a:rPr>
                        <a:t>Sabatier11 [</a:t>
                      </a:r>
                      <a:r>
                        <a:rPr lang="en-US" sz="1800" u="none" strike="noStrike" dirty="0">
                          <a:effectLst/>
                          <a:latin typeface="Calibri"/>
                          <a:ea typeface="MS Mincho"/>
                          <a:cs typeface="Times New Roman"/>
                          <a:hlinkClick r:id="rId13" action="ppaction://hlinkfile" tooltip="Sabatier, 2011 #22"/>
                        </a:rPr>
                        <a:t>22</a:t>
                      </a:r>
                      <a:r>
                        <a:rPr lang="en-US" sz="1800" dirty="0">
                          <a:effectLst/>
                          <a:latin typeface="Calibri"/>
                          <a:ea typeface="MS Mincho"/>
                          <a:cs typeface="Times New Roman"/>
                        </a:rPr>
                        <a:t>]</a:t>
                      </a:r>
                    </a:p>
                  </a:txBody>
                  <a:tcPr marL="68580" marR="68580" marT="0"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chemeClr val="bg1">
                        <a:lumMod val="95000"/>
                      </a:schemeClr>
                    </a:solidFill>
                  </a:tcPr>
                </a:tc>
                <a:tc>
                  <a:txBody>
                    <a:bodyPr/>
                    <a:lstStyle/>
                    <a:p>
                      <a:pPr marL="0" marR="0" algn="l">
                        <a:lnSpc>
                          <a:spcPct val="100000"/>
                        </a:lnSpc>
                        <a:spcBef>
                          <a:spcPts val="0"/>
                        </a:spcBef>
                        <a:spcAft>
                          <a:spcPts val="0"/>
                        </a:spcAft>
                      </a:pPr>
                      <a:r>
                        <a:rPr lang="en-US" sz="1400" dirty="0">
                          <a:effectLst/>
                          <a:latin typeface="Calibri"/>
                          <a:ea typeface="MS Mincho"/>
                          <a:cs typeface="Times New Roman"/>
                        </a:rPr>
                        <a:t>PARTIALLY</a:t>
                      </a:r>
                    </a:p>
                  </a:txBody>
                  <a:tcPr marL="68580" marR="68580" marT="0"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rgbClr val="FFFF00"/>
                    </a:solidFill>
                  </a:tcPr>
                </a:tc>
                <a:tc>
                  <a:txBody>
                    <a:bodyPr/>
                    <a:lstStyle/>
                    <a:p>
                      <a:pPr marL="0" marR="0" algn="l">
                        <a:lnSpc>
                          <a:spcPct val="100000"/>
                        </a:lnSpc>
                        <a:spcBef>
                          <a:spcPts val="0"/>
                        </a:spcBef>
                        <a:spcAft>
                          <a:spcPts val="0"/>
                        </a:spcAft>
                      </a:pPr>
                      <a:r>
                        <a:rPr lang="en-US" sz="1400" dirty="0">
                          <a:effectLst/>
                          <a:latin typeface="Calibri"/>
                          <a:ea typeface="MS Mincho"/>
                          <a:cs typeface="Times New Roman"/>
                        </a:rPr>
                        <a:t>NO</a:t>
                      </a:r>
                    </a:p>
                  </a:txBody>
                  <a:tcPr marL="68580" marR="68580" marT="0" marB="0">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rgbClr val="FF0000"/>
                    </a:solidFill>
                  </a:tcPr>
                </a:tc>
                <a:tc>
                  <a:txBody>
                    <a:bodyPr/>
                    <a:lstStyle/>
                    <a:p>
                      <a:pPr marL="0" marR="0" algn="l">
                        <a:lnSpc>
                          <a:spcPct val="100000"/>
                        </a:lnSpc>
                        <a:spcBef>
                          <a:spcPts val="0"/>
                        </a:spcBef>
                        <a:spcAft>
                          <a:spcPts val="0"/>
                        </a:spcAft>
                      </a:pPr>
                      <a:r>
                        <a:rPr lang="en-US" sz="1400" dirty="0">
                          <a:effectLst/>
                          <a:latin typeface="Calibri"/>
                          <a:ea typeface="MS Mincho"/>
                          <a:cs typeface="Times New Roman"/>
                        </a:rPr>
                        <a:t>NO</a:t>
                      </a:r>
                    </a:p>
                  </a:txBody>
                  <a:tcPr marL="68580" marR="68580" marT="0" marB="0">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rgbClr val="FF0000"/>
                    </a:solidFill>
                  </a:tcPr>
                </a:tc>
                <a:tc>
                  <a:txBody>
                    <a:bodyPr/>
                    <a:lstStyle/>
                    <a:p>
                      <a:pPr marL="0" marR="0" algn="l">
                        <a:lnSpc>
                          <a:spcPct val="100000"/>
                        </a:lnSpc>
                        <a:spcBef>
                          <a:spcPts val="0"/>
                        </a:spcBef>
                        <a:spcAft>
                          <a:spcPts val="0"/>
                        </a:spcAft>
                      </a:pPr>
                      <a:r>
                        <a:rPr lang="en-US" sz="1400" dirty="0">
                          <a:effectLst/>
                          <a:latin typeface="Calibri"/>
                          <a:ea typeface="MS Mincho"/>
                          <a:cs typeface="Times New Roman"/>
                        </a:rPr>
                        <a:t>NO</a:t>
                      </a:r>
                    </a:p>
                  </a:txBody>
                  <a:tcPr marL="68580" marR="68580" marT="0" marB="0">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rgbClr val="FF0000"/>
                    </a:solidFill>
                  </a:tcPr>
                </a:tc>
              </a:tr>
              <a:tr h="291553">
                <a:tc>
                  <a:txBody>
                    <a:bodyPr/>
                    <a:lstStyle/>
                    <a:p>
                      <a:pPr marL="0" marR="0" algn="l">
                        <a:lnSpc>
                          <a:spcPct val="100000"/>
                        </a:lnSpc>
                        <a:spcBef>
                          <a:spcPts val="0"/>
                        </a:spcBef>
                        <a:spcAft>
                          <a:spcPts val="0"/>
                        </a:spcAft>
                      </a:pPr>
                      <a:r>
                        <a:rPr lang="en-US" sz="1800" dirty="0">
                          <a:effectLst/>
                          <a:latin typeface="Calibri"/>
                          <a:ea typeface="MS Mincho"/>
                          <a:cs typeface="Times New Roman"/>
                        </a:rPr>
                        <a:t>Konstantinopoulos10 [</a:t>
                      </a:r>
                      <a:r>
                        <a:rPr lang="en-US" sz="1800" u="none" strike="noStrike" dirty="0">
                          <a:effectLst/>
                          <a:latin typeface="Calibri"/>
                          <a:ea typeface="MS Mincho"/>
                          <a:cs typeface="Times New Roman"/>
                          <a:hlinkClick r:id="rId14" action="ppaction://hlinkfile" tooltip="Konstantinopoulos, 2010 #23"/>
                        </a:rPr>
                        <a:t>23</a:t>
                      </a:r>
                      <a:r>
                        <a:rPr lang="en-US" sz="1800" dirty="0">
                          <a:effectLst/>
                          <a:latin typeface="Calibri"/>
                          <a:ea typeface="MS Mincho"/>
                          <a:cs typeface="Times New Roman"/>
                        </a:rPr>
                        <a:t>]</a:t>
                      </a:r>
                    </a:p>
                  </a:txBody>
                  <a:tcPr marL="68580" marR="68580" marT="0"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chemeClr val="bg1">
                        <a:lumMod val="95000"/>
                      </a:schemeClr>
                    </a:solidFill>
                  </a:tcPr>
                </a:tc>
                <a:tc>
                  <a:txBody>
                    <a:bodyPr/>
                    <a:lstStyle/>
                    <a:p>
                      <a:pPr marL="0" marR="0" algn="l">
                        <a:lnSpc>
                          <a:spcPct val="100000"/>
                        </a:lnSpc>
                        <a:spcBef>
                          <a:spcPts val="0"/>
                        </a:spcBef>
                        <a:spcAft>
                          <a:spcPts val="0"/>
                        </a:spcAft>
                      </a:pPr>
                      <a:r>
                        <a:rPr lang="en-US" sz="1400" dirty="0">
                          <a:effectLst/>
                          <a:latin typeface="Calibri"/>
                          <a:ea typeface="MS Mincho"/>
                          <a:cs typeface="Times New Roman"/>
                        </a:rPr>
                        <a:t>YES</a:t>
                      </a:r>
                    </a:p>
                  </a:txBody>
                  <a:tcPr marL="68580" marR="68580" marT="0"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rgbClr val="D7E4BD"/>
                    </a:solidFill>
                  </a:tcPr>
                </a:tc>
                <a:tc>
                  <a:txBody>
                    <a:bodyPr/>
                    <a:lstStyle/>
                    <a:p>
                      <a:pPr marL="0" marR="0" algn="l">
                        <a:lnSpc>
                          <a:spcPct val="100000"/>
                        </a:lnSpc>
                        <a:spcBef>
                          <a:spcPts val="0"/>
                        </a:spcBef>
                        <a:spcAft>
                          <a:spcPts val="0"/>
                        </a:spcAft>
                      </a:pPr>
                      <a:r>
                        <a:rPr lang="en-US" sz="1400" dirty="0">
                          <a:effectLst/>
                          <a:latin typeface="Calibri"/>
                          <a:ea typeface="MS Mincho"/>
                          <a:cs typeface="Times New Roman"/>
                        </a:rPr>
                        <a:t>-</a:t>
                      </a:r>
                    </a:p>
                  </a:txBody>
                  <a:tcPr marL="68580" marR="68580" marT="0" marB="0">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rgbClr val="F2F2F2"/>
                    </a:solidFill>
                  </a:tcPr>
                </a:tc>
                <a:tc>
                  <a:txBody>
                    <a:bodyPr/>
                    <a:lstStyle/>
                    <a:p>
                      <a:pPr marL="0" marR="0" algn="l">
                        <a:lnSpc>
                          <a:spcPct val="100000"/>
                        </a:lnSpc>
                        <a:spcBef>
                          <a:spcPts val="0"/>
                        </a:spcBef>
                        <a:spcAft>
                          <a:spcPts val="0"/>
                        </a:spcAft>
                      </a:pPr>
                      <a:r>
                        <a:rPr lang="en-US" sz="1400" dirty="0">
                          <a:effectLst/>
                          <a:latin typeface="Calibri"/>
                          <a:ea typeface="MS Mincho"/>
                          <a:cs typeface="Times New Roman"/>
                        </a:rPr>
                        <a:t>YES</a:t>
                      </a:r>
                    </a:p>
                  </a:txBody>
                  <a:tcPr marL="68580" marR="68580" marT="0" marB="0">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rgbClr val="D7E4BD"/>
                    </a:solidFill>
                  </a:tcPr>
                </a:tc>
                <a:tc>
                  <a:txBody>
                    <a:bodyPr/>
                    <a:lstStyle/>
                    <a:p>
                      <a:pPr marL="0" marR="0" algn="l">
                        <a:lnSpc>
                          <a:spcPct val="100000"/>
                        </a:lnSpc>
                        <a:spcBef>
                          <a:spcPts val="0"/>
                        </a:spcBef>
                        <a:spcAft>
                          <a:spcPts val="0"/>
                        </a:spcAft>
                      </a:pPr>
                      <a:r>
                        <a:rPr lang="en-US" sz="1400" dirty="0">
                          <a:effectLst/>
                          <a:latin typeface="Calibri"/>
                          <a:ea typeface="MS Mincho"/>
                          <a:cs typeface="Times New Roman"/>
                        </a:rPr>
                        <a:t>PARTIALLY</a:t>
                      </a:r>
                    </a:p>
                  </a:txBody>
                  <a:tcPr marL="68580" marR="68580" marT="0" marB="0">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rgbClr val="FFFF00"/>
                    </a:solidFill>
                  </a:tcPr>
                </a:tc>
              </a:tr>
              <a:tr h="291553">
                <a:tc>
                  <a:txBody>
                    <a:bodyPr/>
                    <a:lstStyle/>
                    <a:p>
                      <a:pPr marL="0" marR="0" algn="l">
                        <a:lnSpc>
                          <a:spcPct val="100000"/>
                        </a:lnSpc>
                        <a:spcBef>
                          <a:spcPts val="0"/>
                        </a:spcBef>
                        <a:spcAft>
                          <a:spcPts val="0"/>
                        </a:spcAft>
                      </a:pPr>
                      <a:r>
                        <a:rPr lang="en-US" sz="1800" dirty="0">
                          <a:effectLst/>
                          <a:latin typeface="Calibri"/>
                          <a:ea typeface="MS Mincho"/>
                          <a:cs typeface="Times New Roman"/>
                        </a:rPr>
                        <a:t>Hernandez10 [</a:t>
                      </a:r>
                      <a:r>
                        <a:rPr lang="en-US" sz="1800" u="none" strike="noStrike" dirty="0">
                          <a:effectLst/>
                          <a:latin typeface="Calibri"/>
                          <a:ea typeface="MS Mincho"/>
                          <a:cs typeface="Times New Roman"/>
                          <a:hlinkClick r:id="rId15" action="ppaction://hlinkfile" tooltip="Hernandez, 2010 #24"/>
                        </a:rPr>
                        <a:t>24</a:t>
                      </a:r>
                      <a:r>
                        <a:rPr lang="en-US" sz="1800" dirty="0">
                          <a:effectLst/>
                          <a:latin typeface="Calibri"/>
                          <a:ea typeface="MS Mincho"/>
                          <a:cs typeface="Times New Roman"/>
                        </a:rPr>
                        <a:t>]</a:t>
                      </a:r>
                    </a:p>
                  </a:txBody>
                  <a:tcPr marL="68580" marR="68580" marT="0"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chemeClr val="bg1">
                        <a:lumMod val="95000"/>
                      </a:schemeClr>
                    </a:solidFill>
                  </a:tcPr>
                </a:tc>
                <a:tc>
                  <a:txBody>
                    <a:bodyPr/>
                    <a:lstStyle/>
                    <a:p>
                      <a:pPr marL="0" marR="0" algn="l">
                        <a:lnSpc>
                          <a:spcPct val="100000"/>
                        </a:lnSpc>
                        <a:spcBef>
                          <a:spcPts val="0"/>
                        </a:spcBef>
                        <a:spcAft>
                          <a:spcPts val="0"/>
                        </a:spcAft>
                      </a:pPr>
                      <a:r>
                        <a:rPr lang="en-US" sz="1400" dirty="0">
                          <a:effectLst/>
                          <a:latin typeface="Calibri"/>
                          <a:ea typeface="MS Mincho"/>
                          <a:cs typeface="Times New Roman"/>
                        </a:rPr>
                        <a:t>PARTIALLY</a:t>
                      </a:r>
                    </a:p>
                  </a:txBody>
                  <a:tcPr marL="68580" marR="68580" marT="0"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rgbClr val="FFFF00"/>
                    </a:solidFill>
                  </a:tcPr>
                </a:tc>
                <a:tc>
                  <a:txBody>
                    <a:bodyPr/>
                    <a:lstStyle/>
                    <a:p>
                      <a:pPr marL="0" marR="0" algn="l">
                        <a:lnSpc>
                          <a:spcPct val="100000"/>
                        </a:lnSpc>
                        <a:spcBef>
                          <a:spcPts val="0"/>
                        </a:spcBef>
                        <a:spcAft>
                          <a:spcPts val="0"/>
                        </a:spcAft>
                      </a:pPr>
                      <a:r>
                        <a:rPr lang="en-US" sz="1400" dirty="0">
                          <a:effectLst/>
                          <a:latin typeface="Calibri"/>
                          <a:ea typeface="MS Mincho"/>
                          <a:cs typeface="Times New Roman"/>
                        </a:rPr>
                        <a:t>-</a:t>
                      </a:r>
                    </a:p>
                  </a:txBody>
                  <a:tcPr marL="68580" marR="68580" marT="0" marB="0">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rgbClr val="F2F2F2"/>
                    </a:solidFill>
                  </a:tcPr>
                </a:tc>
                <a:tc>
                  <a:txBody>
                    <a:bodyPr/>
                    <a:lstStyle/>
                    <a:p>
                      <a:pPr marL="0" marR="0" algn="l">
                        <a:lnSpc>
                          <a:spcPct val="100000"/>
                        </a:lnSpc>
                        <a:spcBef>
                          <a:spcPts val="0"/>
                        </a:spcBef>
                        <a:spcAft>
                          <a:spcPts val="0"/>
                        </a:spcAft>
                      </a:pPr>
                      <a:r>
                        <a:rPr lang="en-US" sz="1400" dirty="0">
                          <a:effectLst/>
                          <a:latin typeface="Calibri"/>
                          <a:ea typeface="MS Mincho"/>
                          <a:cs typeface="Times New Roman"/>
                        </a:rPr>
                        <a:t>YES</a:t>
                      </a:r>
                    </a:p>
                  </a:txBody>
                  <a:tcPr marL="68580" marR="68580" marT="0" marB="0">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rgbClr val="D7E4BD"/>
                    </a:solidFill>
                  </a:tcPr>
                </a:tc>
                <a:tc>
                  <a:txBody>
                    <a:bodyPr/>
                    <a:lstStyle/>
                    <a:p>
                      <a:pPr marL="0" marR="0" algn="l">
                        <a:lnSpc>
                          <a:spcPct val="100000"/>
                        </a:lnSpc>
                        <a:spcBef>
                          <a:spcPts val="0"/>
                        </a:spcBef>
                        <a:spcAft>
                          <a:spcPts val="0"/>
                        </a:spcAft>
                      </a:pPr>
                      <a:r>
                        <a:rPr lang="en-US" sz="1400" dirty="0">
                          <a:effectLst/>
                          <a:latin typeface="Calibri"/>
                          <a:ea typeface="MS Mincho"/>
                          <a:cs typeface="Times New Roman"/>
                        </a:rPr>
                        <a:t>PARTIALLY</a:t>
                      </a:r>
                    </a:p>
                  </a:txBody>
                  <a:tcPr marL="68580" marR="68580" marT="0" marB="0">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rgbClr val="FFFF00"/>
                    </a:solidFill>
                  </a:tcPr>
                </a:tc>
              </a:tr>
            </a:tbl>
          </a:graphicData>
        </a:graphic>
      </p:graphicFrame>
      <p:sp>
        <p:nvSpPr>
          <p:cNvPr id="6" name="TextBox 5"/>
          <p:cNvSpPr txBox="1"/>
          <p:nvPr/>
        </p:nvSpPr>
        <p:spPr>
          <a:xfrm>
            <a:off x="135115" y="6268627"/>
            <a:ext cx="8796077" cy="646331"/>
          </a:xfrm>
          <a:prstGeom prst="rect">
            <a:avLst/>
          </a:prstGeom>
          <a:noFill/>
        </p:spPr>
        <p:txBody>
          <a:bodyPr wrap="square" rtlCol="0">
            <a:spAutoFit/>
          </a:bodyPr>
          <a:lstStyle/>
          <a:p>
            <a:r>
              <a:rPr lang="en-US" sz="1800" b="1" dirty="0"/>
              <a:t>Table 1.  </a:t>
            </a:r>
            <a:r>
              <a:rPr lang="en-US" sz="1800" dirty="0"/>
              <a:t>Reproducibility of the 14 published models for prognosis of late-stage epithelial ovarian cancer selected for meta-</a:t>
            </a:r>
            <a:r>
              <a:rPr lang="en-US" sz="1800" dirty="0" smtClean="0"/>
              <a:t>analysis</a:t>
            </a:r>
            <a:endParaRPr lang="en-US" sz="1800" dirty="0"/>
          </a:p>
        </p:txBody>
      </p:sp>
    </p:spTree>
    <p:extLst>
      <p:ext uri="{BB962C8B-B14F-4D97-AF65-F5344CB8AC3E}">
        <p14:creationId xmlns:p14="http://schemas.microsoft.com/office/powerpoint/2010/main" val="3060684892"/>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t>Assessment of prognostic models</a:t>
            </a:r>
            <a:endParaRPr lang="en-US" sz="4000" dirty="0"/>
          </a:p>
        </p:txBody>
      </p:sp>
      <p:pic>
        <p:nvPicPr>
          <p:cNvPr id="5" name="Content Placeholder 4"/>
          <p:cNvPicPr>
            <a:picLocks noGrp="1" noChangeAspect="1"/>
          </p:cNvPicPr>
          <p:nvPr>
            <p:ph idx="1"/>
          </p:nvPr>
        </p:nvPicPr>
        <p:blipFill rotWithShape="1">
          <a:blip r:embed="rId4" cstate="print">
            <a:extLst>
              <a:ext uri="{28A0092B-C50C-407E-A947-70E740481C1C}">
                <a14:useLocalDpi xmlns:a14="http://schemas.microsoft.com/office/drawing/2010/main" val="0"/>
              </a:ext>
            </a:extLst>
          </a:blip>
          <a:srcRect r="41717"/>
          <a:stretch/>
        </p:blipFill>
        <p:spPr>
          <a:xfrm>
            <a:off x="457200" y="1843917"/>
            <a:ext cx="4796442" cy="4038528"/>
          </a:xfrm>
        </p:spPr>
      </p:pic>
      <p:sp>
        <p:nvSpPr>
          <p:cNvPr id="4" name="Slide Number Placeholder 3"/>
          <p:cNvSpPr>
            <a:spLocks noGrp="1"/>
          </p:cNvSpPr>
          <p:nvPr>
            <p:ph type="sldNum" sz="quarter" idx="12"/>
          </p:nvPr>
        </p:nvSpPr>
        <p:spPr/>
        <p:txBody>
          <a:bodyPr/>
          <a:lstStyle/>
          <a:p>
            <a:fld id="{C71C242F-20BE-4F6C-ABA6-9DCC8641EF60}" type="slidenum">
              <a:rPr lang="en-US" smtClean="0"/>
              <a:pPr/>
              <a:t>8</a:t>
            </a:fld>
            <a:endParaRPr lang="en-US"/>
          </a:p>
        </p:txBody>
      </p:sp>
      <p:grpSp>
        <p:nvGrpSpPr>
          <p:cNvPr id="10" name="Group 9"/>
          <p:cNvGrpSpPr/>
          <p:nvPr/>
        </p:nvGrpSpPr>
        <p:grpSpPr>
          <a:xfrm>
            <a:off x="5253642" y="1713814"/>
            <a:ext cx="3890359" cy="4469464"/>
            <a:chOff x="5253641" y="1753985"/>
            <a:chExt cx="3890359" cy="4469464"/>
          </a:xfrm>
        </p:grpSpPr>
        <p:grpSp>
          <p:nvGrpSpPr>
            <p:cNvPr id="9" name="Group 8"/>
            <p:cNvGrpSpPr/>
            <p:nvPr/>
          </p:nvGrpSpPr>
          <p:grpSpPr>
            <a:xfrm>
              <a:off x="5253641" y="1753985"/>
              <a:ext cx="3890359" cy="4389122"/>
              <a:chOff x="5253641" y="1753985"/>
              <a:chExt cx="3890359" cy="4389122"/>
            </a:xfrm>
          </p:grpSpPr>
          <p:sp>
            <p:nvSpPr>
              <p:cNvPr id="3" name="Rectangle 2"/>
              <p:cNvSpPr/>
              <p:nvPr/>
            </p:nvSpPr>
            <p:spPr>
              <a:xfrm>
                <a:off x="5418743" y="1753985"/>
                <a:ext cx="3725257" cy="21945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latin typeface="Courier New" pitchFamily="49" charset="0"/>
                    <a:cs typeface="Courier New" pitchFamily="49" charset="0"/>
                  </a:rPr>
                  <a:t>C-Index = </a:t>
                </a:r>
                <a:r>
                  <a:rPr lang="en-US" sz="1400" dirty="0" err="1" smtClean="0">
                    <a:solidFill>
                      <a:schemeClr val="tx1"/>
                    </a:solidFill>
                    <a:latin typeface="Courier New" pitchFamily="49" charset="0"/>
                    <a:cs typeface="Courier New" pitchFamily="49" charset="0"/>
                  </a:rPr>
                  <a:t>Pr</a:t>
                </a:r>
                <a:r>
                  <a:rPr lang="en-US" sz="1400" dirty="0" smtClean="0">
                    <a:solidFill>
                      <a:schemeClr val="tx1"/>
                    </a:solidFill>
                    <a:latin typeface="Courier New" pitchFamily="49" charset="0"/>
                    <a:cs typeface="Courier New" pitchFamily="49" charset="0"/>
                  </a:rPr>
                  <a:t>(g(Z</a:t>
                </a:r>
                <a:r>
                  <a:rPr lang="en-US" sz="1400" baseline="-25000" dirty="0" smtClean="0">
                    <a:solidFill>
                      <a:schemeClr val="tx1"/>
                    </a:solidFill>
                    <a:latin typeface="Courier New" pitchFamily="49" charset="0"/>
                    <a:cs typeface="Courier New" pitchFamily="49" charset="0"/>
                  </a:rPr>
                  <a:t>1</a:t>
                </a:r>
                <a:r>
                  <a:rPr lang="en-US" sz="1400" dirty="0" smtClean="0">
                    <a:solidFill>
                      <a:schemeClr val="tx1"/>
                    </a:solidFill>
                    <a:latin typeface="Courier New" pitchFamily="49" charset="0"/>
                    <a:cs typeface="Courier New" pitchFamily="49" charset="0"/>
                  </a:rPr>
                  <a:t>)&gt;g(Z</a:t>
                </a:r>
                <a:r>
                  <a:rPr lang="en-US" sz="1400" baseline="-25000" dirty="0">
                    <a:solidFill>
                      <a:schemeClr val="tx1"/>
                    </a:solidFill>
                    <a:latin typeface="Courier New" pitchFamily="49" charset="0"/>
                    <a:cs typeface="Courier New" pitchFamily="49" charset="0"/>
                  </a:rPr>
                  <a:t>2</a:t>
                </a:r>
                <a:r>
                  <a:rPr lang="en-US" sz="1400" dirty="0" smtClean="0">
                    <a:solidFill>
                      <a:schemeClr val="tx1"/>
                    </a:solidFill>
                    <a:latin typeface="Courier New" pitchFamily="49" charset="0"/>
                    <a:cs typeface="Courier New" pitchFamily="49" charset="0"/>
                  </a:rPr>
                  <a:t>) | T</a:t>
                </a:r>
                <a:r>
                  <a:rPr lang="en-US" sz="1400" baseline="-25000" dirty="0" smtClean="0">
                    <a:solidFill>
                      <a:schemeClr val="tx1"/>
                    </a:solidFill>
                    <a:latin typeface="Courier New" pitchFamily="49" charset="0"/>
                    <a:cs typeface="Courier New" pitchFamily="49" charset="0"/>
                  </a:rPr>
                  <a:t>2</a:t>
                </a:r>
                <a:r>
                  <a:rPr lang="en-US" sz="1400" dirty="0" smtClean="0">
                    <a:solidFill>
                      <a:schemeClr val="tx1"/>
                    </a:solidFill>
                    <a:latin typeface="Courier New" pitchFamily="49" charset="0"/>
                    <a:cs typeface="Courier New" pitchFamily="49" charset="0"/>
                  </a:rPr>
                  <a:t>&gt;T</a:t>
                </a:r>
                <a:r>
                  <a:rPr lang="en-US" sz="1400" baseline="-25000" dirty="0" smtClean="0">
                    <a:solidFill>
                      <a:schemeClr val="tx1"/>
                    </a:solidFill>
                    <a:latin typeface="Courier New" pitchFamily="49" charset="0"/>
                    <a:cs typeface="Courier New" pitchFamily="49" charset="0"/>
                  </a:rPr>
                  <a:t>1</a:t>
                </a:r>
                <a:r>
                  <a:rPr lang="en-US" sz="1400" dirty="0" smtClean="0">
                    <a:solidFill>
                      <a:schemeClr val="tx1"/>
                    </a:solidFill>
                    <a:latin typeface="Courier New" pitchFamily="49" charset="0"/>
                    <a:cs typeface="Courier New" pitchFamily="49" charset="0"/>
                  </a:rPr>
                  <a:t>)</a:t>
                </a:r>
              </a:p>
              <a:p>
                <a:pPr algn="ctr"/>
                <a:endParaRPr lang="en-US" sz="1800" dirty="0" smtClean="0">
                  <a:solidFill>
                    <a:schemeClr val="tx1"/>
                  </a:solidFill>
                </a:endParaRPr>
              </a:p>
              <a:p>
                <a:r>
                  <a:rPr lang="en-US" sz="1400" dirty="0" smtClean="0">
                    <a:solidFill>
                      <a:schemeClr val="tx1"/>
                    </a:solidFill>
                    <a:latin typeface="Courier New" pitchFamily="49" charset="0"/>
                    <a:cs typeface="Courier New" pitchFamily="49" charset="0"/>
                  </a:rPr>
                  <a:t>    T</a:t>
                </a:r>
                <a:r>
                  <a:rPr lang="en-US" sz="1400" baseline="-25000" dirty="0" smtClean="0">
                    <a:solidFill>
                      <a:schemeClr val="tx1"/>
                    </a:solidFill>
                    <a:latin typeface="Courier New" pitchFamily="49" charset="0"/>
                    <a:cs typeface="Courier New" pitchFamily="49" charset="0"/>
                  </a:rPr>
                  <a:t>1</a:t>
                </a:r>
                <a:r>
                  <a:rPr lang="en-US" sz="1400" dirty="0" smtClean="0">
                    <a:solidFill>
                      <a:schemeClr val="tx1"/>
                    </a:solidFill>
                    <a:latin typeface="Courier New" pitchFamily="49" charset="0"/>
                    <a:cs typeface="Courier New" pitchFamily="49" charset="0"/>
                  </a:rPr>
                  <a:t>, T</a:t>
                </a:r>
                <a:r>
                  <a:rPr lang="en-US" sz="1400" baseline="-25000" dirty="0" smtClean="0">
                    <a:solidFill>
                      <a:schemeClr val="tx1"/>
                    </a:solidFill>
                    <a:latin typeface="Courier New" pitchFamily="49" charset="0"/>
                    <a:cs typeface="Courier New" pitchFamily="49" charset="0"/>
                  </a:rPr>
                  <a:t>2 </a:t>
                </a:r>
                <a:r>
                  <a:rPr lang="en-US" sz="1400" dirty="0" smtClean="0">
                    <a:solidFill>
                      <a:schemeClr val="tx1"/>
                    </a:solidFill>
                  </a:rPr>
                  <a:t>= times to death of two patients</a:t>
                </a:r>
              </a:p>
              <a:p>
                <a:r>
                  <a:rPr lang="en-US" sz="1400" dirty="0" smtClean="0">
                    <a:solidFill>
                      <a:schemeClr val="tx1"/>
                    </a:solidFill>
                    <a:latin typeface="Courier New" pitchFamily="49" charset="0"/>
                    <a:cs typeface="Courier New" pitchFamily="49" charset="0"/>
                  </a:rPr>
                  <a:t>    g(Z</a:t>
                </a:r>
                <a:r>
                  <a:rPr lang="en-US" sz="1400" baseline="-25000" dirty="0" smtClean="0">
                    <a:solidFill>
                      <a:schemeClr val="tx1"/>
                    </a:solidFill>
                    <a:latin typeface="Courier New" pitchFamily="49" charset="0"/>
                    <a:cs typeface="Courier New" pitchFamily="49" charset="0"/>
                  </a:rPr>
                  <a:t>1</a:t>
                </a:r>
                <a:r>
                  <a:rPr lang="en-US" sz="1400" dirty="0" smtClean="0">
                    <a:solidFill>
                      <a:schemeClr val="tx1"/>
                    </a:solidFill>
                    <a:latin typeface="Courier New" pitchFamily="49" charset="0"/>
                    <a:cs typeface="Courier New" pitchFamily="49" charset="0"/>
                  </a:rPr>
                  <a:t>), g(Z</a:t>
                </a:r>
                <a:r>
                  <a:rPr lang="en-US" sz="1400" baseline="-25000" dirty="0">
                    <a:solidFill>
                      <a:schemeClr val="tx1"/>
                    </a:solidFill>
                    <a:latin typeface="Courier New" pitchFamily="49" charset="0"/>
                    <a:cs typeface="Courier New" pitchFamily="49" charset="0"/>
                  </a:rPr>
                  <a:t>2</a:t>
                </a:r>
                <a:r>
                  <a:rPr lang="en-US" sz="1400" dirty="0" smtClean="0">
                    <a:solidFill>
                      <a:schemeClr val="tx1"/>
                    </a:solidFill>
                    <a:latin typeface="Courier New" pitchFamily="49" charset="0"/>
                    <a:cs typeface="Courier New" pitchFamily="49" charset="0"/>
                  </a:rPr>
                  <a:t>)</a:t>
                </a:r>
                <a:r>
                  <a:rPr lang="en-US" sz="1400" dirty="0" smtClean="0">
                    <a:solidFill>
                      <a:schemeClr val="tx1"/>
                    </a:solidFill>
                    <a:cs typeface="Courier New" pitchFamily="49" charset="0"/>
                  </a:rPr>
                  <a:t> </a:t>
                </a:r>
                <a:r>
                  <a:rPr lang="en-US" sz="1400" dirty="0" smtClean="0">
                    <a:solidFill>
                      <a:schemeClr val="tx1"/>
                    </a:solidFill>
                  </a:rPr>
                  <a:t>= predicted risk scores</a:t>
                </a:r>
              </a:p>
              <a:p>
                <a:endParaRPr lang="en-US" sz="1400" dirty="0">
                  <a:solidFill>
                    <a:schemeClr val="tx1"/>
                  </a:solidFill>
                </a:endParaRPr>
              </a:p>
              <a:p>
                <a:r>
                  <a:rPr lang="en-US" sz="1400" dirty="0" smtClean="0">
                    <a:solidFill>
                      <a:schemeClr val="tx1"/>
                    </a:solidFill>
                  </a:rPr>
                  <a:t>    C=0.5 expectation for random prediction</a:t>
                </a:r>
              </a:p>
              <a:p>
                <a:r>
                  <a:rPr lang="en-US" sz="1400" dirty="0" smtClean="0">
                    <a:solidFill>
                      <a:schemeClr val="tx1"/>
                    </a:solidFill>
                  </a:rPr>
                  <a:t>    C=1 if the exact order of all deaths is predicted</a:t>
                </a:r>
                <a:endParaRPr lang="en-US" sz="1400" dirty="0">
                  <a:solidFill>
                    <a:schemeClr val="tx1"/>
                  </a:solidFill>
                </a:endParaRPr>
              </a:p>
            </p:txBody>
          </p:sp>
          <p:sp>
            <p:nvSpPr>
              <p:cNvPr id="6" name="Rectangle 5"/>
              <p:cNvSpPr/>
              <p:nvPr/>
            </p:nvSpPr>
            <p:spPr>
              <a:xfrm>
                <a:off x="5253641" y="3948546"/>
                <a:ext cx="1783079" cy="21945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Rectangle 6"/>
            <p:cNvSpPr/>
            <p:nvPr/>
          </p:nvSpPr>
          <p:spPr>
            <a:xfrm>
              <a:off x="7036722" y="4599696"/>
              <a:ext cx="1783079" cy="16237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 name="Group 12"/>
          <p:cNvGrpSpPr/>
          <p:nvPr/>
        </p:nvGrpSpPr>
        <p:grpSpPr>
          <a:xfrm>
            <a:off x="-7523" y="1753985"/>
            <a:ext cx="5100223" cy="4469464"/>
            <a:chOff x="-7523" y="1753985"/>
            <a:chExt cx="5100223" cy="4469464"/>
          </a:xfrm>
        </p:grpSpPr>
        <p:sp>
          <p:nvSpPr>
            <p:cNvPr id="38" name="TextBox 37"/>
            <p:cNvSpPr txBox="1"/>
            <p:nvPr/>
          </p:nvSpPr>
          <p:spPr>
            <a:xfrm>
              <a:off x="2044701" y="5854117"/>
              <a:ext cx="3047999" cy="369332"/>
            </a:xfrm>
            <a:prstGeom prst="rect">
              <a:avLst/>
            </a:prstGeom>
            <a:noFill/>
          </p:spPr>
          <p:txBody>
            <a:bodyPr wrap="square" rtlCol="0">
              <a:spAutoFit/>
            </a:bodyPr>
            <a:lstStyle/>
            <a:p>
              <a:pPr algn="ctr"/>
              <a:r>
                <a:rPr lang="en-US" sz="1800" dirty="0" smtClean="0"/>
                <a:t>10 microarray datasets</a:t>
              </a:r>
              <a:endParaRPr lang="en-US" sz="1800" dirty="0"/>
            </a:p>
          </p:txBody>
        </p:sp>
        <p:sp>
          <p:nvSpPr>
            <p:cNvPr id="39" name="TextBox 38"/>
            <p:cNvSpPr txBox="1"/>
            <p:nvPr/>
          </p:nvSpPr>
          <p:spPr>
            <a:xfrm rot="16200000">
              <a:off x="-1339332" y="3337160"/>
              <a:ext cx="3047999" cy="369332"/>
            </a:xfrm>
            <a:prstGeom prst="rect">
              <a:avLst/>
            </a:prstGeom>
            <a:noFill/>
          </p:spPr>
          <p:txBody>
            <a:bodyPr wrap="square" rtlCol="0">
              <a:spAutoFit/>
            </a:bodyPr>
            <a:lstStyle/>
            <a:p>
              <a:pPr algn="ctr"/>
              <a:r>
                <a:rPr lang="en-US" sz="1800" dirty="0" smtClean="0"/>
                <a:t>14 prognostic signatures</a:t>
              </a:r>
              <a:endParaRPr lang="en-US" sz="1800" dirty="0"/>
            </a:p>
          </p:txBody>
        </p:sp>
        <p:sp>
          <p:nvSpPr>
            <p:cNvPr id="11" name="Rectangle 10"/>
            <p:cNvSpPr/>
            <p:nvPr/>
          </p:nvSpPr>
          <p:spPr>
            <a:xfrm>
              <a:off x="369334" y="1753985"/>
              <a:ext cx="1675367" cy="2438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p:nvSpPr>
          <p:spPr>
            <a:xfrm rot="19176091">
              <a:off x="-7523" y="5360352"/>
              <a:ext cx="1627306" cy="2847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8" name="Group 27"/>
          <p:cNvGrpSpPr/>
          <p:nvPr/>
        </p:nvGrpSpPr>
        <p:grpSpPr>
          <a:xfrm>
            <a:off x="3179036" y="2978440"/>
            <a:ext cx="4805783" cy="3726009"/>
            <a:chOff x="3179036" y="2978440"/>
            <a:chExt cx="4805783" cy="3726009"/>
          </a:xfrm>
        </p:grpSpPr>
        <p:grpSp>
          <p:nvGrpSpPr>
            <p:cNvPr id="26" name="Group 25"/>
            <p:cNvGrpSpPr/>
            <p:nvPr/>
          </p:nvGrpSpPr>
          <p:grpSpPr>
            <a:xfrm>
              <a:off x="3179036" y="2978440"/>
              <a:ext cx="4805783" cy="3726009"/>
              <a:chOff x="3179036" y="2978440"/>
              <a:chExt cx="4805783" cy="3726009"/>
            </a:xfrm>
          </p:grpSpPr>
          <p:sp>
            <p:nvSpPr>
              <p:cNvPr id="8" name="Rectangle 7"/>
              <p:cNvSpPr/>
              <p:nvPr/>
            </p:nvSpPr>
            <p:spPr>
              <a:xfrm>
                <a:off x="3179036" y="2991028"/>
                <a:ext cx="316194" cy="188008"/>
              </a:xfrm>
              <a:prstGeom prst="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p:cNvGrpSpPr/>
              <p:nvPr/>
            </p:nvGrpSpPr>
            <p:grpSpPr>
              <a:xfrm>
                <a:off x="5962930" y="4895204"/>
                <a:ext cx="2021889" cy="1809245"/>
                <a:chOff x="5962930" y="4895204"/>
                <a:chExt cx="2021889" cy="1809245"/>
              </a:xfrm>
            </p:grpSpPr>
            <p:grpSp>
              <p:nvGrpSpPr>
                <p:cNvPr id="15" name="Group 14"/>
                <p:cNvGrpSpPr/>
                <p:nvPr/>
              </p:nvGrpSpPr>
              <p:grpSpPr>
                <a:xfrm>
                  <a:off x="6247721" y="4895204"/>
                  <a:ext cx="1737098" cy="1563024"/>
                  <a:chOff x="6247721" y="4895204"/>
                  <a:chExt cx="1737098" cy="1563024"/>
                </a:xfrm>
              </p:grpSpPr>
              <p:pic>
                <p:nvPicPr>
                  <p:cNvPr id="17" name="Content Placeholder 5" descr="Screen Clipping"/>
                  <p:cNvPicPr>
                    <a:picLocks noChangeAspect="1"/>
                  </p:cNvPicPr>
                  <p:nvPr/>
                </p:nvPicPr>
                <p:blipFill rotWithShape="1">
                  <a:blip r:embed="rId5" cstate="print">
                    <a:extLst>
                      <a:ext uri="{28A0092B-C50C-407E-A947-70E740481C1C}">
                        <a14:useLocalDpi xmlns:a14="http://schemas.microsoft.com/office/drawing/2010/main" val="0"/>
                      </a:ext>
                    </a:extLst>
                  </a:blip>
                  <a:srcRect l="54655" t="8170" b="11902"/>
                  <a:stretch/>
                </p:blipFill>
                <p:spPr>
                  <a:xfrm>
                    <a:off x="6247721" y="4895204"/>
                    <a:ext cx="1737098" cy="1563024"/>
                  </a:xfrm>
                  <a:prstGeom prst="rect">
                    <a:avLst/>
                  </a:prstGeom>
                </p:spPr>
              </p:pic>
              <p:sp>
                <p:nvSpPr>
                  <p:cNvPr id="14" name="Rectangle 13"/>
                  <p:cNvSpPr/>
                  <p:nvPr/>
                </p:nvSpPr>
                <p:spPr>
                  <a:xfrm>
                    <a:off x="6554624" y="5606041"/>
                    <a:ext cx="482096" cy="5324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TextBox 15"/>
                <p:cNvSpPr txBox="1"/>
                <p:nvPr/>
              </p:nvSpPr>
              <p:spPr>
                <a:xfrm>
                  <a:off x="6958343" y="6458228"/>
                  <a:ext cx="470000" cy="246221"/>
                </a:xfrm>
                <a:prstGeom prst="rect">
                  <a:avLst/>
                </a:prstGeom>
                <a:noFill/>
              </p:spPr>
              <p:txBody>
                <a:bodyPr wrap="none" rtlCol="0">
                  <a:spAutoFit/>
                </a:bodyPr>
                <a:lstStyle/>
                <a:p>
                  <a:r>
                    <a:rPr lang="en-US" sz="1000" dirty="0" smtClean="0"/>
                    <a:t>Time</a:t>
                  </a:r>
                  <a:endParaRPr lang="en-US" sz="1000" dirty="0"/>
                </a:p>
              </p:txBody>
            </p:sp>
            <p:sp>
              <p:nvSpPr>
                <p:cNvPr id="21" name="TextBox 20"/>
                <p:cNvSpPr txBox="1"/>
                <p:nvPr/>
              </p:nvSpPr>
              <p:spPr>
                <a:xfrm rot="16200000">
                  <a:off x="5766081" y="5490976"/>
                  <a:ext cx="639919" cy="246221"/>
                </a:xfrm>
                <a:prstGeom prst="rect">
                  <a:avLst/>
                </a:prstGeom>
                <a:noFill/>
              </p:spPr>
              <p:txBody>
                <a:bodyPr wrap="none" rtlCol="0">
                  <a:spAutoFit/>
                </a:bodyPr>
                <a:lstStyle/>
                <a:p>
                  <a:r>
                    <a:rPr lang="en-US" sz="1000" dirty="0" smtClean="0"/>
                    <a:t>Survival</a:t>
                  </a:r>
                  <a:endParaRPr lang="en-US" sz="1000" dirty="0"/>
                </a:p>
              </p:txBody>
            </p:sp>
          </p:grpSp>
          <p:cxnSp>
            <p:nvCxnSpPr>
              <p:cNvPr id="20" name="Straight Connector 19"/>
              <p:cNvCxnSpPr/>
              <p:nvPr/>
            </p:nvCxnSpPr>
            <p:spPr>
              <a:xfrm>
                <a:off x="3179036" y="3179036"/>
                <a:ext cx="2538100" cy="2693222"/>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3495230" y="2978440"/>
                <a:ext cx="3119215" cy="1547207"/>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33" name="TextBox 32"/>
            <p:cNvSpPr txBox="1"/>
            <p:nvPr/>
          </p:nvSpPr>
          <p:spPr>
            <a:xfrm>
              <a:off x="6292969" y="4698376"/>
              <a:ext cx="1678665" cy="261610"/>
            </a:xfrm>
            <a:prstGeom prst="rect">
              <a:avLst/>
            </a:prstGeom>
            <a:noFill/>
          </p:spPr>
          <p:txBody>
            <a:bodyPr wrap="none" rtlCol="0">
              <a:spAutoFit/>
            </a:bodyPr>
            <a:lstStyle/>
            <a:p>
              <a:r>
                <a:rPr lang="en-US" sz="1100" b="1" dirty="0" smtClean="0"/>
                <a:t>Kaplan-Meier estimate</a:t>
              </a:r>
              <a:endParaRPr lang="en-US" sz="1100" b="1" dirty="0"/>
            </a:p>
          </p:txBody>
        </p:sp>
      </p:grpSp>
      <p:pic>
        <p:nvPicPr>
          <p:cNvPr id="37" name="Picture 36" descr="Screen Clippi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4667" y="5800625"/>
            <a:ext cx="2095793" cy="238158"/>
          </a:xfrm>
          <a:prstGeom prst="rect">
            <a:avLst/>
          </a:prstGeom>
        </p:spPr>
      </p:pic>
      <p:grpSp>
        <p:nvGrpSpPr>
          <p:cNvPr id="46" name="Group 45"/>
          <p:cNvGrpSpPr/>
          <p:nvPr/>
        </p:nvGrpSpPr>
        <p:grpSpPr>
          <a:xfrm>
            <a:off x="1818831" y="2998149"/>
            <a:ext cx="5936184" cy="3661471"/>
            <a:chOff x="1818831" y="2998149"/>
            <a:chExt cx="5936184" cy="3661471"/>
          </a:xfrm>
        </p:grpSpPr>
        <p:sp>
          <p:nvSpPr>
            <p:cNvPr id="31" name="Rectangle 30"/>
            <p:cNvSpPr/>
            <p:nvPr/>
          </p:nvSpPr>
          <p:spPr>
            <a:xfrm>
              <a:off x="1818831" y="2998149"/>
              <a:ext cx="3434810" cy="188008"/>
            </a:xfrm>
            <a:prstGeom prst="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0" name="Group 29"/>
            <p:cNvGrpSpPr/>
            <p:nvPr/>
          </p:nvGrpSpPr>
          <p:grpSpPr>
            <a:xfrm>
              <a:off x="6318429" y="4338086"/>
              <a:ext cx="1436586" cy="2321534"/>
              <a:chOff x="8830062" y="4093377"/>
              <a:chExt cx="1436586" cy="2321534"/>
            </a:xfrm>
          </p:grpSpPr>
          <p:grpSp>
            <p:nvGrpSpPr>
              <p:cNvPr id="29" name="Group 28"/>
              <p:cNvGrpSpPr/>
              <p:nvPr/>
            </p:nvGrpSpPr>
            <p:grpSpPr>
              <a:xfrm>
                <a:off x="8830062" y="4371745"/>
                <a:ext cx="1436586" cy="2043166"/>
                <a:chOff x="8830062" y="4371745"/>
                <a:chExt cx="1436586" cy="2043166"/>
              </a:xfrm>
            </p:grpSpPr>
            <p:pic>
              <p:nvPicPr>
                <p:cNvPr id="27" name="Picture 26" descr="Screen Clippin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144000" y="4371745"/>
                  <a:ext cx="1122648" cy="1766731"/>
                </a:xfrm>
                <a:prstGeom prst="rect">
                  <a:avLst/>
                </a:prstGeom>
                <a:ln>
                  <a:solidFill>
                    <a:schemeClr val="tx1"/>
                  </a:solidFill>
                </a:ln>
              </p:spPr>
            </p:pic>
            <p:sp>
              <p:nvSpPr>
                <p:cNvPr id="35" name="TextBox 34"/>
                <p:cNvSpPr txBox="1"/>
                <p:nvPr/>
              </p:nvSpPr>
              <p:spPr>
                <a:xfrm>
                  <a:off x="9306088" y="6168690"/>
                  <a:ext cx="631904" cy="246221"/>
                </a:xfrm>
                <a:prstGeom prst="rect">
                  <a:avLst/>
                </a:prstGeom>
                <a:noFill/>
              </p:spPr>
              <p:txBody>
                <a:bodyPr wrap="none" rtlCol="0">
                  <a:spAutoFit/>
                </a:bodyPr>
                <a:lstStyle/>
                <a:p>
                  <a:r>
                    <a:rPr lang="en-US" sz="1000" dirty="0" smtClean="0"/>
                    <a:t>C-Index</a:t>
                  </a:r>
                  <a:endParaRPr lang="en-US" sz="1000" dirty="0"/>
                </a:p>
              </p:txBody>
            </p:sp>
            <p:sp>
              <p:nvSpPr>
                <p:cNvPr id="36" name="TextBox 35"/>
                <p:cNvSpPr txBox="1"/>
                <p:nvPr/>
              </p:nvSpPr>
              <p:spPr>
                <a:xfrm rot="16200000">
                  <a:off x="8698135" y="4994822"/>
                  <a:ext cx="510076" cy="246221"/>
                </a:xfrm>
                <a:prstGeom prst="rect">
                  <a:avLst/>
                </a:prstGeom>
                <a:noFill/>
              </p:spPr>
              <p:txBody>
                <a:bodyPr wrap="none" rtlCol="0">
                  <a:spAutoFit/>
                </a:bodyPr>
                <a:lstStyle/>
                <a:p>
                  <a:r>
                    <a:rPr lang="en-US" sz="1000" dirty="0" smtClean="0"/>
                    <a:t>Study</a:t>
                  </a:r>
                  <a:endParaRPr lang="en-US" sz="1000" dirty="0"/>
                </a:p>
              </p:txBody>
            </p:sp>
          </p:grpSp>
          <p:sp>
            <p:nvSpPr>
              <p:cNvPr id="41" name="TextBox 40"/>
              <p:cNvSpPr txBox="1"/>
              <p:nvPr/>
            </p:nvSpPr>
            <p:spPr>
              <a:xfrm>
                <a:off x="9187719" y="4093377"/>
                <a:ext cx="912429" cy="261610"/>
              </a:xfrm>
              <a:prstGeom prst="rect">
                <a:avLst/>
              </a:prstGeom>
              <a:noFill/>
            </p:spPr>
            <p:txBody>
              <a:bodyPr wrap="none" rtlCol="0">
                <a:spAutoFit/>
              </a:bodyPr>
              <a:lstStyle/>
              <a:p>
                <a:r>
                  <a:rPr lang="en-US" sz="1100" b="1" dirty="0" smtClean="0"/>
                  <a:t>Forest plot</a:t>
                </a:r>
                <a:endParaRPr lang="en-US" sz="1100" b="1" dirty="0"/>
              </a:p>
            </p:txBody>
          </p:sp>
        </p:grpSp>
        <p:cxnSp>
          <p:nvCxnSpPr>
            <p:cNvPr id="42" name="Straight Connector 41"/>
            <p:cNvCxnSpPr/>
            <p:nvPr/>
          </p:nvCxnSpPr>
          <p:spPr>
            <a:xfrm>
              <a:off x="1818831" y="3179036"/>
              <a:ext cx="4499598" cy="3279192"/>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4948015" y="3186157"/>
              <a:ext cx="2401368" cy="1159668"/>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50" name="Group 49"/>
          <p:cNvGrpSpPr/>
          <p:nvPr/>
        </p:nvGrpSpPr>
        <p:grpSpPr>
          <a:xfrm>
            <a:off x="221792" y="6052739"/>
            <a:ext cx="2067214" cy="171474"/>
            <a:chOff x="221792" y="6052739"/>
            <a:chExt cx="2067214" cy="171474"/>
          </a:xfrm>
        </p:grpSpPr>
        <p:pic>
          <p:nvPicPr>
            <p:cNvPr id="48" name="Picture 47" descr="Screen Clippi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21792" y="6052739"/>
              <a:ext cx="2067214" cy="171474"/>
            </a:xfrm>
            <a:prstGeom prst="rect">
              <a:avLst/>
            </a:prstGeom>
          </p:spPr>
        </p:pic>
        <p:sp>
          <p:nvSpPr>
            <p:cNvPr id="49" name="Rectangle 48"/>
            <p:cNvSpPr/>
            <p:nvPr/>
          </p:nvSpPr>
          <p:spPr>
            <a:xfrm>
              <a:off x="238884" y="6069831"/>
              <a:ext cx="147542" cy="130539"/>
            </a:xfrm>
            <a:prstGeom prst="rect">
              <a:avLst/>
            </a:prstGeom>
            <a:noFill/>
            <a:ln w="412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3" name="TextBox 42"/>
          <p:cNvSpPr txBox="1"/>
          <p:nvPr/>
        </p:nvSpPr>
        <p:spPr>
          <a:xfrm>
            <a:off x="1971230" y="1384653"/>
            <a:ext cx="3047999" cy="646331"/>
          </a:xfrm>
          <a:prstGeom prst="rect">
            <a:avLst/>
          </a:prstGeom>
          <a:solidFill>
            <a:schemeClr val="bg1"/>
          </a:solidFill>
        </p:spPr>
        <p:txBody>
          <a:bodyPr wrap="square" rtlCol="0">
            <a:spAutoFit/>
          </a:bodyPr>
          <a:lstStyle/>
          <a:p>
            <a:pPr algn="ctr"/>
            <a:r>
              <a:rPr lang="en-US" sz="1800" dirty="0" smtClean="0"/>
              <a:t>Validation Statistics:</a:t>
            </a:r>
          </a:p>
          <a:p>
            <a:pPr algn="ctr"/>
            <a:r>
              <a:rPr lang="en-US" sz="1800" dirty="0" smtClean="0"/>
              <a:t>14 Models in 10 Datasets</a:t>
            </a:r>
            <a:endParaRPr lang="en-US" sz="1800" dirty="0"/>
          </a:p>
        </p:txBody>
      </p:sp>
      <p:sp>
        <p:nvSpPr>
          <p:cNvPr id="45" name="Text Box 4"/>
          <p:cNvSpPr txBox="1">
            <a:spLocks noChangeArrowheads="1"/>
          </p:cNvSpPr>
          <p:nvPr/>
        </p:nvSpPr>
        <p:spPr bwMode="auto">
          <a:xfrm>
            <a:off x="533764" y="6626136"/>
            <a:ext cx="3918240" cy="2318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1pPr>
            <a:lvl2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2pPr>
            <a:lvl3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3pPr>
            <a:lvl4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4pPr>
            <a:lvl5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5pPr>
            <a:lvl6pPr marL="15367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6pPr>
            <a:lvl7pPr marL="19939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7pPr>
            <a:lvl8pPr marL="24511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8pPr>
            <a:lvl9pPr marL="29083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9pPr>
          </a:lstStyle>
          <a:p>
            <a:r>
              <a:rPr lang="en-GB" sz="1100" b="1" dirty="0">
                <a:latin typeface="Arial" charset="0"/>
              </a:rPr>
              <a:t>Waldron L et al. JNCI J </a:t>
            </a:r>
            <a:r>
              <a:rPr lang="en-GB" sz="1100" b="1" dirty="0" err="1">
                <a:latin typeface="Arial" charset="0"/>
              </a:rPr>
              <a:t>Natl</a:t>
            </a:r>
            <a:r>
              <a:rPr lang="en-GB" sz="1100" b="1" dirty="0">
                <a:latin typeface="Arial" charset="0"/>
              </a:rPr>
              <a:t> Cancer </a:t>
            </a:r>
            <a:r>
              <a:rPr lang="en-GB" sz="1100" b="1" dirty="0" err="1">
                <a:latin typeface="Arial" charset="0"/>
              </a:rPr>
              <a:t>Inst</a:t>
            </a:r>
            <a:r>
              <a:rPr lang="en-GB" sz="1100" b="1" dirty="0">
                <a:latin typeface="Arial" charset="0"/>
              </a:rPr>
              <a:t> 2014;jnci.dju049</a:t>
            </a:r>
          </a:p>
        </p:txBody>
      </p:sp>
    </p:spTree>
    <p:custDataLst>
      <p:tags r:id="rId1"/>
    </p:custDataLst>
    <p:extLst>
      <p:ext uri="{BB962C8B-B14F-4D97-AF65-F5344CB8AC3E}">
        <p14:creationId xmlns:p14="http://schemas.microsoft.com/office/powerpoint/2010/main" val="1081000466"/>
      </p:ext>
    </p:extLst>
  </p:cSld>
  <p:clrMapOvr>
    <a:masterClrMapping/>
  </p:clrMapOvr>
  <mc:AlternateContent xmlns:mc="http://schemas.openxmlformats.org/markup-compatibility/2006" xmlns:p14="http://schemas.microsoft.com/office/powerpoint/2010/main">
    <mc:Choice Requires="p14">
      <p:transition spd="slow" p14:dur="2000" advTm="166054"/>
    </mc:Choice>
    <mc:Fallback xmlns="">
      <p:transition spd="slow" advTm="166054"/>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28"/>
                                        </p:tgtEl>
                                        <p:attrNameLst>
                                          <p:attrName>style.visibility</p:attrName>
                                        </p:attrNameLst>
                                      </p:cBhvr>
                                      <p:to>
                                        <p:strVal val="hidden"/>
                                      </p:to>
                                    </p:set>
                                  </p:childTnLst>
                                </p:cTn>
                              </p:par>
                              <p:par>
                                <p:cTn id="11" presetID="10" presetClass="entr" presetSubtype="0" fill="hold" nodeType="withEffect">
                                  <p:stCondLst>
                                    <p:cond delay="0"/>
                                  </p:stCondLst>
                                  <p:childTnLst>
                                    <p:set>
                                      <p:cBhvr>
                                        <p:cTn id="12" dur="1" fill="hold">
                                          <p:stCondLst>
                                            <p:cond delay="0"/>
                                          </p:stCondLst>
                                        </p:cTn>
                                        <p:tgtEl>
                                          <p:spTgt spid="46"/>
                                        </p:tgtEl>
                                        <p:attrNameLst>
                                          <p:attrName>style.visibility</p:attrName>
                                        </p:attrNameLst>
                                      </p:cBhvr>
                                      <p:to>
                                        <p:strVal val="visible"/>
                                      </p:to>
                                    </p:set>
                                    <p:animEffect transition="in" filter="fade">
                                      <p:cBhvr>
                                        <p:cTn id="13" dur="500"/>
                                        <p:tgtEl>
                                          <p:spTgt spid="46"/>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37"/>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t>Assessment of prognostic models</a:t>
            </a:r>
            <a:endParaRPr lang="en-US" sz="4000" dirty="0"/>
          </a:p>
        </p:txBody>
      </p:sp>
      <p:pic>
        <p:nvPicPr>
          <p:cNvPr id="5" name="Content Placeholder 4"/>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457200" y="1843917"/>
            <a:ext cx="8229600" cy="4038528"/>
          </a:xfrm>
        </p:spPr>
      </p:pic>
      <p:sp>
        <p:nvSpPr>
          <p:cNvPr id="4" name="Slide Number Placeholder 3"/>
          <p:cNvSpPr>
            <a:spLocks noGrp="1"/>
          </p:cNvSpPr>
          <p:nvPr>
            <p:ph type="sldNum" sz="quarter" idx="12"/>
          </p:nvPr>
        </p:nvSpPr>
        <p:spPr/>
        <p:txBody>
          <a:bodyPr/>
          <a:lstStyle/>
          <a:p>
            <a:fld id="{C71C242F-20BE-4F6C-ABA6-9DCC8641EF60}" type="slidenum">
              <a:rPr lang="en-US" smtClean="0"/>
              <a:pPr/>
              <a:t>9</a:t>
            </a:fld>
            <a:endParaRPr lang="en-US"/>
          </a:p>
        </p:txBody>
      </p:sp>
      <p:grpSp>
        <p:nvGrpSpPr>
          <p:cNvPr id="38" name="Group 37"/>
          <p:cNvGrpSpPr/>
          <p:nvPr/>
        </p:nvGrpSpPr>
        <p:grpSpPr>
          <a:xfrm>
            <a:off x="-7523" y="1753985"/>
            <a:ext cx="5100223" cy="4469464"/>
            <a:chOff x="-7523" y="1753985"/>
            <a:chExt cx="5100223" cy="4469464"/>
          </a:xfrm>
        </p:grpSpPr>
        <p:sp>
          <p:nvSpPr>
            <p:cNvPr id="39" name="TextBox 38"/>
            <p:cNvSpPr txBox="1"/>
            <p:nvPr/>
          </p:nvSpPr>
          <p:spPr>
            <a:xfrm>
              <a:off x="2044701" y="5854117"/>
              <a:ext cx="3047999" cy="369332"/>
            </a:xfrm>
            <a:prstGeom prst="rect">
              <a:avLst/>
            </a:prstGeom>
            <a:noFill/>
          </p:spPr>
          <p:txBody>
            <a:bodyPr wrap="square" rtlCol="0">
              <a:spAutoFit/>
            </a:bodyPr>
            <a:lstStyle/>
            <a:p>
              <a:pPr algn="ctr"/>
              <a:r>
                <a:rPr lang="en-US" sz="1800" dirty="0" smtClean="0"/>
                <a:t>10 microarray datasets</a:t>
              </a:r>
              <a:endParaRPr lang="en-US" sz="1800" dirty="0"/>
            </a:p>
          </p:txBody>
        </p:sp>
        <p:sp>
          <p:nvSpPr>
            <p:cNvPr id="40" name="TextBox 39"/>
            <p:cNvSpPr txBox="1"/>
            <p:nvPr/>
          </p:nvSpPr>
          <p:spPr>
            <a:xfrm rot="16200000">
              <a:off x="-1339332" y="3337160"/>
              <a:ext cx="3047999" cy="369332"/>
            </a:xfrm>
            <a:prstGeom prst="rect">
              <a:avLst/>
            </a:prstGeom>
            <a:noFill/>
          </p:spPr>
          <p:txBody>
            <a:bodyPr wrap="square" rtlCol="0">
              <a:spAutoFit/>
            </a:bodyPr>
            <a:lstStyle/>
            <a:p>
              <a:pPr algn="ctr"/>
              <a:r>
                <a:rPr lang="en-US" sz="1800" dirty="0" smtClean="0"/>
                <a:t>14 prognostic signatures</a:t>
              </a:r>
              <a:endParaRPr lang="en-US" sz="1800" dirty="0"/>
            </a:p>
          </p:txBody>
        </p:sp>
        <p:sp>
          <p:nvSpPr>
            <p:cNvPr id="49" name="Rectangle 48"/>
            <p:cNvSpPr/>
            <p:nvPr/>
          </p:nvSpPr>
          <p:spPr>
            <a:xfrm>
              <a:off x="369334" y="1753985"/>
              <a:ext cx="1675367" cy="2438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p:cNvSpPr/>
            <p:nvPr/>
          </p:nvSpPr>
          <p:spPr>
            <a:xfrm rot="19176091">
              <a:off x="-7523" y="5360352"/>
              <a:ext cx="1627306" cy="2847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TextBox 9"/>
          <p:cNvSpPr txBox="1"/>
          <p:nvPr/>
        </p:nvSpPr>
        <p:spPr>
          <a:xfrm>
            <a:off x="1971230" y="1384653"/>
            <a:ext cx="3047999" cy="646331"/>
          </a:xfrm>
          <a:prstGeom prst="rect">
            <a:avLst/>
          </a:prstGeom>
          <a:solidFill>
            <a:schemeClr val="bg1"/>
          </a:solidFill>
        </p:spPr>
        <p:txBody>
          <a:bodyPr wrap="square" rtlCol="0">
            <a:spAutoFit/>
          </a:bodyPr>
          <a:lstStyle/>
          <a:p>
            <a:pPr algn="ctr"/>
            <a:r>
              <a:rPr lang="en-US" sz="1800" dirty="0" smtClean="0"/>
              <a:t>Validation Statistics:</a:t>
            </a:r>
          </a:p>
          <a:p>
            <a:pPr algn="ctr"/>
            <a:r>
              <a:rPr lang="en-US" sz="1800" dirty="0" smtClean="0"/>
              <a:t>14 Models in 10 Datasets</a:t>
            </a:r>
            <a:endParaRPr lang="en-US" sz="1800" dirty="0"/>
          </a:p>
        </p:txBody>
      </p:sp>
      <p:sp>
        <p:nvSpPr>
          <p:cNvPr id="12" name="Text Box 4"/>
          <p:cNvSpPr txBox="1">
            <a:spLocks noChangeArrowheads="1"/>
          </p:cNvSpPr>
          <p:nvPr/>
        </p:nvSpPr>
        <p:spPr bwMode="auto">
          <a:xfrm>
            <a:off x="533764" y="6626136"/>
            <a:ext cx="3918240" cy="2318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1pPr>
            <a:lvl2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2pPr>
            <a:lvl3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3pPr>
            <a:lvl4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4pPr>
            <a:lvl5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5pPr>
            <a:lvl6pPr marL="15367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6pPr>
            <a:lvl7pPr marL="19939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7pPr>
            <a:lvl8pPr marL="24511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8pPr>
            <a:lvl9pPr marL="29083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9pPr>
          </a:lstStyle>
          <a:p>
            <a:r>
              <a:rPr lang="en-GB" sz="1100" b="1" dirty="0">
                <a:latin typeface="Arial" charset="0"/>
              </a:rPr>
              <a:t>Waldron L et al. JNCI J </a:t>
            </a:r>
            <a:r>
              <a:rPr lang="en-GB" sz="1100" b="1" dirty="0" err="1">
                <a:latin typeface="Arial" charset="0"/>
              </a:rPr>
              <a:t>Natl</a:t>
            </a:r>
            <a:r>
              <a:rPr lang="en-GB" sz="1100" b="1" dirty="0">
                <a:latin typeface="Arial" charset="0"/>
              </a:rPr>
              <a:t> Cancer </a:t>
            </a:r>
            <a:r>
              <a:rPr lang="en-GB" sz="1100" b="1" dirty="0" err="1">
                <a:latin typeface="Arial" charset="0"/>
              </a:rPr>
              <a:t>Inst</a:t>
            </a:r>
            <a:r>
              <a:rPr lang="en-GB" sz="1100" b="1" dirty="0">
                <a:latin typeface="Arial" charset="0"/>
              </a:rPr>
              <a:t> 2014;jnci.dju049</a:t>
            </a:r>
          </a:p>
        </p:txBody>
      </p:sp>
    </p:spTree>
    <p:extLst>
      <p:ext uri="{BB962C8B-B14F-4D97-AF65-F5344CB8AC3E}">
        <p14:creationId xmlns:p14="http://schemas.microsoft.com/office/powerpoint/2010/main" val="3591374384"/>
      </p:ext>
    </p:extLst>
  </p:cSld>
  <p:clrMapOvr>
    <a:masterClrMapping/>
  </p:clrMapOvr>
  <mc:AlternateContent xmlns:mc="http://schemas.openxmlformats.org/markup-compatibility/2006" xmlns:p14="http://schemas.microsoft.com/office/powerpoint/2010/main">
    <mc:Choice Requires="p14">
      <p:transition spd="slow" p14:dur="2000" advTm="182474"/>
    </mc:Choice>
    <mc:Fallback xmlns="">
      <p:transition spd="slow" advTm="182474"/>
    </mc:Fallback>
  </mc:AlternateContent>
  <p:timing>
    <p:tnLst>
      <p:par>
        <p:cTn xmlns:p14="http://schemas.microsoft.com/office/powerpoint/2010/mai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24.8"/>
</p:tagLst>
</file>

<file path=ppt/tags/tag2.xml><?xml version="1.0" encoding="utf-8"?>
<p:tagLst xmlns:a="http://schemas.openxmlformats.org/drawingml/2006/main" xmlns:r="http://schemas.openxmlformats.org/officeDocument/2006/relationships" xmlns:p="http://schemas.openxmlformats.org/presentationml/2006/main">
  <p:tag name="TIMING" val="|25.2|13.8|10.7|7.8"/>
</p:tagLst>
</file>

<file path=ppt/tags/tag3.xml><?xml version="1.0" encoding="utf-8"?>
<p:tagLst xmlns:a="http://schemas.openxmlformats.org/drawingml/2006/main" xmlns:r="http://schemas.openxmlformats.org/officeDocument/2006/relationships" xmlns:p="http://schemas.openxmlformats.org/presentationml/2006/main">
  <p:tag name="TIMING" val="|14|22.7|22.2|58.9|12.6"/>
</p:tagLst>
</file>

<file path=ppt/tags/tag4.xml><?xml version="1.0" encoding="utf-8"?>
<p:tagLst xmlns:a="http://schemas.openxmlformats.org/drawingml/2006/main" xmlns:r="http://schemas.openxmlformats.org/officeDocument/2006/relationships" xmlns:p="http://schemas.openxmlformats.org/presentationml/2006/main">
  <p:tag name="TIMING" val="|62.3|25.6|23.3|17.8"/>
</p:tagLst>
</file>

<file path=ppt/tags/tag5.xml><?xml version="1.0" encoding="utf-8"?>
<p:tagLst xmlns:a="http://schemas.openxmlformats.org/drawingml/2006/main" xmlns:r="http://schemas.openxmlformats.org/officeDocument/2006/relationships" xmlns:p="http://schemas.openxmlformats.org/presentationml/2006/main">
  <p:tag name="TIMING" val="|61|101.9|7.7|3.8"/>
</p:tagLst>
</file>

<file path=ppt/tags/tag6.xml><?xml version="1.0" encoding="utf-8"?>
<p:tagLst xmlns:a="http://schemas.openxmlformats.org/drawingml/2006/main" xmlns:r="http://schemas.openxmlformats.org/officeDocument/2006/relationships" xmlns:p="http://schemas.openxmlformats.org/presentationml/2006/main">
  <p:tag name="TIMING" val="|19.1|26.3|14.6|9.2|10.9|12.5"/>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3248</TotalTime>
  <Words>4679</Words>
  <Application>Microsoft Macintosh PowerPoint</Application>
  <PresentationFormat>On-screen Show (4:3)</PresentationFormat>
  <Paragraphs>675</Paragraphs>
  <Slides>53</Slides>
  <Notes>22</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53</vt:i4>
      </vt:variant>
    </vt:vector>
  </HeadingPairs>
  <TitlesOfParts>
    <vt:vector size="55" baseType="lpstr">
      <vt:lpstr>Office Theme</vt:lpstr>
      <vt:lpstr>Document</vt:lpstr>
      <vt:lpstr>Re-using public data to resolve the nature of ovarian cancer molecular subtypes</vt:lpstr>
      <vt:lpstr>Overview</vt:lpstr>
      <vt:lpstr>Slow progress in ovarian cancer outcomes</vt:lpstr>
      <vt:lpstr>Comparative meta-analysis: prognostic gene signatures of ovarian cancer  Supervising learning of patient risk</vt:lpstr>
      <vt:lpstr>Comparative meta-analysis: prognostic gene signatures of ovarian cancer</vt:lpstr>
      <vt:lpstr>Meta-analysis overview</vt:lpstr>
      <vt:lpstr>Reproducibility of published models</vt:lpstr>
      <vt:lpstr>Assessment of prognostic models</vt:lpstr>
      <vt:lpstr>Assessment of prognostic models</vt:lpstr>
      <vt:lpstr>Assessment of prognostic models</vt:lpstr>
      <vt:lpstr>Assessment of datasets</vt:lpstr>
      <vt:lpstr>Influence of validation set choice</vt:lpstr>
      <vt:lpstr>Assessment of gene signatures (not models)</vt:lpstr>
      <vt:lpstr>Assessment of gene signatures</vt:lpstr>
      <vt:lpstr>“Leave-one-in/out” independent validation</vt:lpstr>
      <vt:lpstr>“Leave-one-in/out” independent validation</vt:lpstr>
      <vt:lpstr>“Leave-one-in/out” independent validation</vt:lpstr>
      <vt:lpstr>Clinical relevance of molecular subtypes of ovarian cancer</vt:lpstr>
      <vt:lpstr>Subtyping methods</vt:lpstr>
      <vt:lpstr>Meta-analysis of ovarian cancer subtypes</vt:lpstr>
      <vt:lpstr>Subtyping methods</vt:lpstr>
      <vt:lpstr>Creating useful unsupervised classifiers</vt:lpstr>
      <vt:lpstr>Proposed subtypes have a lot in common!</vt:lpstr>
      <vt:lpstr>Facilitating re-use of publicly available data  Work on GEO and TCGA</vt:lpstr>
      <vt:lpstr>Gene Expression Omnibus (GEO)</vt:lpstr>
      <vt:lpstr>Growth of GEO</vt:lpstr>
      <vt:lpstr>Using GEO for meta-analysis</vt:lpstr>
      <vt:lpstr>Using GEO to understand the biology of health disparities in prostate cancer</vt:lpstr>
      <vt:lpstr>Using GEO to understand the biology of health disparities in prostate cancer</vt:lpstr>
      <vt:lpstr>PowerPoint Presentation</vt:lpstr>
      <vt:lpstr>curated*Data Bioconductor packages</vt:lpstr>
      <vt:lpstr>The Cancer Genome Atlas</vt:lpstr>
      <vt:lpstr>The Cancer Genome Atlas</vt:lpstr>
      <vt:lpstr>The Cancer Genome Atlas</vt:lpstr>
      <vt:lpstr>Sample duplication  The doppelgänger effect</vt:lpstr>
      <vt:lpstr>doppelgangR: identifying duplicate samples in genomic databases</vt:lpstr>
      <vt:lpstr>Duplicate profiles have unexpectedly high correlation to each other</vt:lpstr>
      <vt:lpstr>Matching microarray to RNA-seq profiles</vt:lpstr>
      <vt:lpstr>Matching microarray to RNA-seq profiles</vt:lpstr>
      <vt:lpstr>On batch effects</vt:lpstr>
      <vt:lpstr>Batch effects as the enemy</vt:lpstr>
      <vt:lpstr>Mitigating the batch effect</vt:lpstr>
      <vt:lpstr>Accepting the batch effect </vt:lpstr>
      <vt:lpstr>Heterogeneity not a major factor in comparative meta-analysis</vt:lpstr>
      <vt:lpstr>Magnitude of batch effect is not as important as confounding</vt:lpstr>
      <vt:lpstr>Accepting the batch effect: meta-analysis at its best</vt:lpstr>
      <vt:lpstr>Value of Publicly Available Data</vt:lpstr>
      <vt:lpstr>Challenges to utilizing publicly available data</vt:lpstr>
      <vt:lpstr>Thank you</vt:lpstr>
      <vt:lpstr>PowerPoint Presentation</vt:lpstr>
      <vt:lpstr>Chronology of subtype evolution</vt:lpstr>
      <vt:lpstr>Chronology of subtype evolution</vt:lpstr>
      <vt:lpstr>Chronology of subtype evolution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Making the Most of Publicly Available Data</dc:title>
  <dc:creator>Hunter</dc:creator>
  <cp:lastModifiedBy>Levi Waldron</cp:lastModifiedBy>
  <cp:revision>114</cp:revision>
  <dcterms:created xsi:type="dcterms:W3CDTF">2015-12-14T17:02:16Z</dcterms:created>
  <dcterms:modified xsi:type="dcterms:W3CDTF">2016-04-19T13:34:56Z</dcterms:modified>
</cp:coreProperties>
</file>